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notesSlides/notesSlide12.xml" ContentType="application/vnd.openxmlformats-officedocument.presentationml.notes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embedTrueTypeFonts="1" showSpecialPlsOnTitleSld="0">
  <p:sldMasterIdLst>
    <p:sldMasterId id="2147483648" r:id="rId1"/>
  </p:sldMasterIdLst>
  <p:notesMasterIdLst>
    <p:notesMasterId r:id="rId1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10" d="100"/>
          <a:sy n="110" d="100"/>
        </p:scale>
        <p:origin x="1176" y="168"/>
      </p:cViewPr>
      <p:guideLst>
        <p:guide pos="3840"/>
        <p:guide pos="2160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 /><Relationship Id="rId18" Type="http://schemas.openxmlformats.org/officeDocument/2006/relationships/tableStyles" Target="tableStyles.xml" /><Relationship Id="rId19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E5A5B76-E671-4FA7-B910-D672E02DCA9B}" type="datetimeFigureOut">
              <a:rPr lang="en-US"/>
              <a:t>8/25/23</a:t>
            </a:fld>
            <a:endParaRPr lang="en-US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C77F4FC-79A8-4732-AA4D-4B60C59E9A9A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C77F4FC-79A8-4732-AA4D-4B60C59E9A9A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898C717-E533-3929-F107-87EC915A0609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5815603-0842-AE9D-9D56-AD7AC4396D85}" type="slidenum">
              <a:rPr/>
              <a:t/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317AFEA-C385-6B99-3F14-BE45D91E1196}" type="slidenum">
              <a:rPr/>
              <a:t/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7F1283E-8888-5F23-0FC2-ED35A4F29C0A}" type="slidenum">
              <a:rPr/>
              <a:t/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10394A9-B4A8-1A38-ECC8-D4F15B247DEE}" type="slidenum">
              <a:rPr/>
              <a:t/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7B76F93-1123-2CFB-A7B4-2D08E390ED21}" type="slidenum">
              <a:rPr/>
              <a:t/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8712808-D50E-8BCD-2BA6-041C36CA5F79}" type="slidenum">
              <a:rPr/>
              <a:t/>
            </a:fld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5B80D8-A643-6009-BA33-E6E8BB4708E8}" type="slidenum">
              <a:rPr/>
              <a:t/>
            </a:fld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58C94F5-A60F-AEFF-487A-D4CFE26DA97A}" type="slidenum">
              <a:rPr/>
              <a:t/>
            </a:fld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313D2B7-F840-669F-227D-14B547EE4666}" type="slidenum">
              <a:rPr/>
              <a:t/>
            </a:fld>
            <a:endParaRPr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9EF1C9E-837F-AF05-515B-DA9FCE3375BC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1605260" y="6478321"/>
            <a:ext cx="462280" cy="274324"/>
          </a:xfrm>
          <a:prstGeom prst="rect">
            <a:avLst/>
          </a:prstGeom>
        </p:spPr>
        <p:txBody>
          <a:bodyPr/>
          <a:lstStyle>
            <a:lvl1pPr algn="ct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984EF145-5267-4F42-9B3C-9DB985BD89CC}" type="slidenum">
              <a:rPr lang="tr-TR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430097" y="406060"/>
            <a:ext cx="11505949" cy="410925"/>
          </a:xfrm>
        </p:spPr>
        <p:txBody>
          <a:bodyPr wrap="square" anchor="ctr">
            <a:noAutofit/>
          </a:bodyPr>
          <a:lstStyle>
            <a:lvl1pPr>
              <a:defRPr lang="en-US" sz="3200">
                <a:solidFill>
                  <a:srgbClr val="2D3E50"/>
                </a:solidFill>
              </a:defRPr>
            </a:lvl1pPr>
          </a:lstStyle>
          <a:p>
            <a:pPr marL="0" lvl="0">
              <a:lnSpc>
                <a:spcPct val="100000"/>
              </a:lnSpc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 bwMode="auto">
          <a:xfrm>
            <a:off x="430100" y="785076"/>
            <a:ext cx="6470762" cy="26146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/>
            </a:lvl1pPr>
          </a:lstStyle>
          <a:p>
            <a:pPr marL="0" lvl="0" indent="0">
              <a:buNone/>
              <a:defRPr/>
            </a:pPr>
            <a:r>
              <a:rPr lang="en-US"/>
              <a:t>Replace With Your Own Text</a:t>
            </a:r>
            <a:endParaRPr/>
          </a:p>
        </p:txBody>
      </p:sp>
      <p:sp>
        <p:nvSpPr>
          <p:cNvPr id="14" name="Freeform 13"/>
          <p:cNvSpPr/>
          <p:nvPr userDrawn="1"/>
        </p:nvSpPr>
        <p:spPr bwMode="auto">
          <a:xfrm rot="18903745">
            <a:off x="18923" y="422540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 fill="norm" stroke="1" extrusionOk="0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/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5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430097" y="406060"/>
            <a:ext cx="11505949" cy="410925"/>
          </a:xfrm>
        </p:spPr>
        <p:txBody>
          <a:bodyPr wrap="square" anchor="ctr">
            <a:noAutofit/>
          </a:bodyPr>
          <a:lstStyle>
            <a:lvl1pPr>
              <a:defRPr lang="en-US" sz="3200">
                <a:solidFill>
                  <a:srgbClr val="2D3E50"/>
                </a:solidFill>
              </a:defRPr>
            </a:lvl1pPr>
          </a:lstStyle>
          <a:p>
            <a:pPr marL="0" lvl="0">
              <a:lnSpc>
                <a:spcPct val="100000"/>
              </a:lnSpc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 bwMode="auto">
          <a:xfrm>
            <a:off x="430100" y="785076"/>
            <a:ext cx="6470762" cy="26146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/>
            </a:lvl1pPr>
          </a:lstStyle>
          <a:p>
            <a:pPr marL="0" lvl="0" indent="0">
              <a:buNone/>
              <a:defRPr/>
            </a:pPr>
            <a:r>
              <a:rPr lang="en-US"/>
              <a:t>Replace With Your Own Text</a:t>
            </a:r>
            <a:endParaRPr/>
          </a:p>
        </p:txBody>
      </p:sp>
      <p:sp>
        <p:nvSpPr>
          <p:cNvPr id="14" name="Freeform 13"/>
          <p:cNvSpPr/>
          <p:nvPr userDrawn="1"/>
        </p:nvSpPr>
        <p:spPr bwMode="auto">
          <a:xfrm rot="18903745">
            <a:off x="18923" y="422540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 fill="norm" stroke="1" extrusionOk="0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/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 bwMode="auto">
          <a:xfrm>
            <a:off x="6662275" y="1911932"/>
            <a:ext cx="4303059" cy="3536563"/>
            <a:chOff x="6799058" y="1820082"/>
            <a:chExt cx="4029484" cy="3311721"/>
          </a:xfrm>
        </p:grpSpPr>
        <p:sp>
          <p:nvSpPr>
            <p:cNvPr id="10" name="Rectangle 9"/>
            <p:cNvSpPr/>
            <p:nvPr/>
          </p:nvSpPr>
          <p:spPr bwMode="auto">
            <a:xfrm>
              <a:off x="6885424" y="1962476"/>
              <a:ext cx="3858776" cy="2160322"/>
            </a:xfrm>
            <a:prstGeom prst="rect">
              <a:avLst/>
            </a:prstGeom>
            <a:solidFill>
              <a:srgbClr val="DBDA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Ellipse 98"/>
            <p:cNvSpPr/>
            <p:nvPr/>
          </p:nvSpPr>
          <p:spPr bwMode="auto">
            <a:xfrm>
              <a:off x="7428402" y="4944034"/>
              <a:ext cx="2801153" cy="187769"/>
            </a:xfrm>
            <a:prstGeom prst="ellipse">
              <a:avLst/>
            </a:pr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/>
                  <a:ea typeface="ＭＳ Ｐゴシック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/>
                  <a:ea typeface="ＭＳ Ｐゴシック"/>
                </a:defRPr>
              </a:lvl2pPr>
              <a:lvl3pPr>
                <a:defRPr sz="2400">
                  <a:solidFill>
                    <a:schemeClr val="tx1"/>
                  </a:solidFill>
                  <a:latin typeface="Arial"/>
                  <a:ea typeface="ＭＳ Ｐゴシック"/>
                </a:defRPr>
              </a:lvl3pPr>
              <a:lvl4pPr>
                <a:defRPr sz="2400">
                  <a:solidFill>
                    <a:schemeClr val="tx1"/>
                  </a:solidFill>
                  <a:latin typeface="Arial"/>
                  <a:ea typeface="ＭＳ Ｐゴシック"/>
                </a:defRPr>
              </a:lvl4pPr>
              <a:lvl5pPr>
                <a:defRPr sz="2400">
                  <a:solidFill>
                    <a:schemeClr val="tx1"/>
                  </a:solidFill>
                  <a:latin typeface="Arial"/>
                  <a:ea typeface="ＭＳ Ｐゴシック"/>
                </a:defRPr>
              </a:lvl5pPr>
              <a:lvl6pPr marL="457200">
                <a:spcBef>
                  <a:spcPts val="0"/>
                </a:spcBef>
                <a:spcAft>
                  <a:spcPts val="0"/>
                </a:spcAft>
                <a:defRPr sz="2400">
                  <a:solidFill>
                    <a:schemeClr val="tx1"/>
                  </a:solidFill>
                  <a:latin typeface="Arial"/>
                  <a:ea typeface="ＭＳ Ｐゴシック"/>
                </a:defRPr>
              </a:lvl6pPr>
              <a:lvl7pPr marL="914400">
                <a:spcBef>
                  <a:spcPts val="0"/>
                </a:spcBef>
                <a:spcAft>
                  <a:spcPts val="0"/>
                </a:spcAft>
                <a:defRPr sz="2400">
                  <a:solidFill>
                    <a:schemeClr val="tx1"/>
                  </a:solidFill>
                  <a:latin typeface="Arial"/>
                  <a:ea typeface="ＭＳ Ｐゴシック"/>
                </a:defRPr>
              </a:lvl7pPr>
              <a:lvl8pPr marL="1371600">
                <a:spcBef>
                  <a:spcPts val="0"/>
                </a:spcBef>
                <a:spcAft>
                  <a:spcPts val="0"/>
                </a:spcAft>
                <a:defRPr sz="2400">
                  <a:solidFill>
                    <a:schemeClr val="tx1"/>
                  </a:solidFill>
                  <a:latin typeface="Arial"/>
                  <a:ea typeface="ＭＳ Ｐゴシック"/>
                </a:defRPr>
              </a:lvl8pPr>
              <a:lvl9pPr marL="1828800">
                <a:spcBef>
                  <a:spcPts val="0"/>
                </a:spcBef>
                <a:spcAft>
                  <a:spcPts val="0"/>
                </a:spcAft>
                <a:defRPr sz="2400">
                  <a:solidFill>
                    <a:schemeClr val="tx1"/>
                  </a:solidFill>
                  <a:latin typeface="Arial"/>
                  <a:ea typeface="ＭＳ Ｐゴシック"/>
                </a:defRPr>
              </a:lvl9pPr>
            </a:lstStyle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latin typeface="Calibri"/>
              </a:endParaRPr>
            </a:p>
          </p:txBody>
        </p:sp>
        <p:grpSp>
          <p:nvGrpSpPr>
            <p:cNvPr id="12" name="Group 11"/>
            <p:cNvGrpSpPr/>
            <p:nvPr/>
          </p:nvGrpSpPr>
          <p:grpSpPr bwMode="auto">
            <a:xfrm>
              <a:off x="6799058" y="1820082"/>
              <a:ext cx="4029484" cy="3217836"/>
              <a:chOff x="4590009" y="471135"/>
              <a:chExt cx="3514337" cy="2806453"/>
            </a:xfrm>
          </p:grpSpPr>
          <p:sp>
            <p:nvSpPr>
              <p:cNvPr id="13" name="Freeform 6"/>
              <p:cNvSpPr/>
              <p:nvPr/>
            </p:nvSpPr>
            <p:spPr bwMode="auto">
              <a:xfrm>
                <a:off x="6138157" y="471135"/>
                <a:ext cx="1966189" cy="2097176"/>
              </a:xfrm>
              <a:custGeom>
                <a:avLst/>
                <a:gdLst>
                  <a:gd name="T0" fmla="*/ 1337 w 1411"/>
                  <a:gd name="T1" fmla="*/ 0 h 1505"/>
                  <a:gd name="T2" fmla="*/ 900 w 1411"/>
                  <a:gd name="T3" fmla="*/ 0 h 1505"/>
                  <a:gd name="T4" fmla="*/ 0 w 1411"/>
                  <a:gd name="T5" fmla="*/ 1505 h 1505"/>
                  <a:gd name="T6" fmla="*/ 1409 w 1411"/>
                  <a:gd name="T7" fmla="*/ 1505 h 1505"/>
                  <a:gd name="T8" fmla="*/ 1411 w 1411"/>
                  <a:gd name="T9" fmla="*/ 86 h 1505"/>
                  <a:gd name="T10" fmla="*/ 1411 w 1411"/>
                  <a:gd name="T11" fmla="*/ 86 h 1505"/>
                  <a:gd name="T12" fmla="*/ 1411 w 1411"/>
                  <a:gd name="T13" fmla="*/ 70 h 1505"/>
                  <a:gd name="T14" fmla="*/ 1411 w 1411"/>
                  <a:gd name="T15" fmla="*/ 58 h 1505"/>
                  <a:gd name="T16" fmla="*/ 1407 w 1411"/>
                  <a:gd name="T17" fmla="*/ 47 h 1505"/>
                  <a:gd name="T18" fmla="*/ 1403 w 1411"/>
                  <a:gd name="T19" fmla="*/ 37 h 1505"/>
                  <a:gd name="T20" fmla="*/ 1397 w 1411"/>
                  <a:gd name="T21" fmla="*/ 27 h 1505"/>
                  <a:gd name="T22" fmla="*/ 1391 w 1411"/>
                  <a:gd name="T23" fmla="*/ 21 h 1505"/>
                  <a:gd name="T24" fmla="*/ 1386 w 1411"/>
                  <a:gd name="T25" fmla="*/ 15 h 1505"/>
                  <a:gd name="T26" fmla="*/ 1378 w 1411"/>
                  <a:gd name="T27" fmla="*/ 11 h 1505"/>
                  <a:gd name="T28" fmla="*/ 1362 w 1411"/>
                  <a:gd name="T29" fmla="*/ 4 h 1505"/>
                  <a:gd name="T30" fmla="*/ 1350 w 1411"/>
                  <a:gd name="T31" fmla="*/ 2 h 1505"/>
                  <a:gd name="T32" fmla="*/ 1337 w 1411"/>
                  <a:gd name="T33" fmla="*/ 0 h 1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1" h="1505" fill="norm" stroke="1" extrusionOk="0">
                    <a:moveTo>
                      <a:pt x="1337" y="0"/>
                    </a:moveTo>
                    <a:lnTo>
                      <a:pt x="900" y="0"/>
                    </a:lnTo>
                    <a:lnTo>
                      <a:pt x="0" y="1505"/>
                    </a:lnTo>
                    <a:lnTo>
                      <a:pt x="1409" y="1505"/>
                    </a:lnTo>
                    <a:lnTo>
                      <a:pt x="1411" y="86"/>
                    </a:lnTo>
                    <a:lnTo>
                      <a:pt x="1411" y="86"/>
                    </a:lnTo>
                    <a:lnTo>
                      <a:pt x="1411" y="70"/>
                    </a:lnTo>
                    <a:lnTo>
                      <a:pt x="1411" y="58"/>
                    </a:lnTo>
                    <a:lnTo>
                      <a:pt x="1407" y="47"/>
                    </a:lnTo>
                    <a:lnTo>
                      <a:pt x="1403" y="37"/>
                    </a:lnTo>
                    <a:lnTo>
                      <a:pt x="1397" y="27"/>
                    </a:lnTo>
                    <a:lnTo>
                      <a:pt x="1391" y="21"/>
                    </a:lnTo>
                    <a:lnTo>
                      <a:pt x="1386" y="15"/>
                    </a:lnTo>
                    <a:lnTo>
                      <a:pt x="1378" y="11"/>
                    </a:lnTo>
                    <a:lnTo>
                      <a:pt x="1362" y="4"/>
                    </a:lnTo>
                    <a:lnTo>
                      <a:pt x="1350" y="2"/>
                    </a:lnTo>
                    <a:lnTo>
                      <a:pt x="1337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7"/>
              <p:cNvSpPr/>
              <p:nvPr/>
            </p:nvSpPr>
            <p:spPr bwMode="auto">
              <a:xfrm>
                <a:off x="5819051" y="3245538"/>
                <a:ext cx="1091088" cy="32049"/>
              </a:xfrm>
              <a:custGeom>
                <a:avLst/>
                <a:gdLst>
                  <a:gd name="T0" fmla="*/ 0 w 783"/>
                  <a:gd name="T1" fmla="*/ 0 h 23"/>
                  <a:gd name="T2" fmla="*/ 0 w 783"/>
                  <a:gd name="T3" fmla="*/ 2 h 23"/>
                  <a:gd name="T4" fmla="*/ 0 w 783"/>
                  <a:gd name="T5" fmla="*/ 2 h 23"/>
                  <a:gd name="T6" fmla="*/ 0 w 783"/>
                  <a:gd name="T7" fmla="*/ 2 h 23"/>
                  <a:gd name="T8" fmla="*/ 0 w 783"/>
                  <a:gd name="T9" fmla="*/ 2 h 23"/>
                  <a:gd name="T10" fmla="*/ 2 w 783"/>
                  <a:gd name="T11" fmla="*/ 8 h 23"/>
                  <a:gd name="T12" fmla="*/ 4 w 783"/>
                  <a:gd name="T13" fmla="*/ 12 h 23"/>
                  <a:gd name="T14" fmla="*/ 10 w 783"/>
                  <a:gd name="T15" fmla="*/ 16 h 23"/>
                  <a:gd name="T16" fmla="*/ 20 w 783"/>
                  <a:gd name="T17" fmla="*/ 17 h 23"/>
                  <a:gd name="T18" fmla="*/ 47 w 783"/>
                  <a:gd name="T19" fmla="*/ 21 h 23"/>
                  <a:gd name="T20" fmla="*/ 86 w 783"/>
                  <a:gd name="T21" fmla="*/ 23 h 23"/>
                  <a:gd name="T22" fmla="*/ 86 w 783"/>
                  <a:gd name="T23" fmla="*/ 23 h 23"/>
                  <a:gd name="T24" fmla="*/ 383 w 783"/>
                  <a:gd name="T25" fmla="*/ 23 h 23"/>
                  <a:gd name="T26" fmla="*/ 383 w 783"/>
                  <a:gd name="T27" fmla="*/ 23 h 23"/>
                  <a:gd name="T28" fmla="*/ 402 w 783"/>
                  <a:gd name="T29" fmla="*/ 23 h 23"/>
                  <a:gd name="T30" fmla="*/ 402 w 783"/>
                  <a:gd name="T31" fmla="*/ 23 h 23"/>
                  <a:gd name="T32" fmla="*/ 699 w 783"/>
                  <a:gd name="T33" fmla="*/ 23 h 23"/>
                  <a:gd name="T34" fmla="*/ 699 w 783"/>
                  <a:gd name="T35" fmla="*/ 23 h 23"/>
                  <a:gd name="T36" fmla="*/ 738 w 783"/>
                  <a:gd name="T37" fmla="*/ 21 h 23"/>
                  <a:gd name="T38" fmla="*/ 752 w 783"/>
                  <a:gd name="T39" fmla="*/ 19 h 23"/>
                  <a:gd name="T40" fmla="*/ 763 w 783"/>
                  <a:gd name="T41" fmla="*/ 17 h 23"/>
                  <a:gd name="T42" fmla="*/ 773 w 783"/>
                  <a:gd name="T43" fmla="*/ 14 h 23"/>
                  <a:gd name="T44" fmla="*/ 779 w 783"/>
                  <a:gd name="T45" fmla="*/ 10 h 23"/>
                  <a:gd name="T46" fmla="*/ 781 w 783"/>
                  <a:gd name="T47" fmla="*/ 6 h 23"/>
                  <a:gd name="T48" fmla="*/ 783 w 783"/>
                  <a:gd name="T49" fmla="*/ 0 h 23"/>
                  <a:gd name="T50" fmla="*/ 777 w 783"/>
                  <a:gd name="T51" fmla="*/ 0 h 23"/>
                  <a:gd name="T52" fmla="*/ 0 w 783"/>
                  <a:gd name="T5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83" h="23" fill="norm" stroke="1" extrusionOk="0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8"/>
                    </a:lnTo>
                    <a:lnTo>
                      <a:pt x="4" y="12"/>
                    </a:lnTo>
                    <a:lnTo>
                      <a:pt x="10" y="16"/>
                    </a:lnTo>
                    <a:lnTo>
                      <a:pt x="20" y="17"/>
                    </a:lnTo>
                    <a:lnTo>
                      <a:pt x="47" y="21"/>
                    </a:lnTo>
                    <a:lnTo>
                      <a:pt x="86" y="23"/>
                    </a:lnTo>
                    <a:lnTo>
                      <a:pt x="86" y="23"/>
                    </a:lnTo>
                    <a:lnTo>
                      <a:pt x="383" y="23"/>
                    </a:lnTo>
                    <a:lnTo>
                      <a:pt x="383" y="23"/>
                    </a:lnTo>
                    <a:lnTo>
                      <a:pt x="402" y="23"/>
                    </a:lnTo>
                    <a:lnTo>
                      <a:pt x="402" y="23"/>
                    </a:lnTo>
                    <a:lnTo>
                      <a:pt x="699" y="23"/>
                    </a:lnTo>
                    <a:lnTo>
                      <a:pt x="699" y="23"/>
                    </a:lnTo>
                    <a:lnTo>
                      <a:pt x="738" y="21"/>
                    </a:lnTo>
                    <a:lnTo>
                      <a:pt x="752" y="19"/>
                    </a:lnTo>
                    <a:lnTo>
                      <a:pt x="763" y="17"/>
                    </a:lnTo>
                    <a:lnTo>
                      <a:pt x="773" y="14"/>
                    </a:lnTo>
                    <a:lnTo>
                      <a:pt x="779" y="10"/>
                    </a:lnTo>
                    <a:lnTo>
                      <a:pt x="781" y="6"/>
                    </a:lnTo>
                    <a:lnTo>
                      <a:pt x="783" y="0"/>
                    </a:lnTo>
                    <a:lnTo>
                      <a:pt x="77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8"/>
              <p:cNvSpPr/>
              <p:nvPr/>
            </p:nvSpPr>
            <p:spPr bwMode="auto">
              <a:xfrm>
                <a:off x="5816265" y="2874875"/>
                <a:ext cx="1088301" cy="392959"/>
              </a:xfrm>
              <a:custGeom>
                <a:avLst/>
                <a:gdLst>
                  <a:gd name="T0" fmla="*/ 705 w 781"/>
                  <a:gd name="T1" fmla="*/ 178 h 282"/>
                  <a:gd name="T2" fmla="*/ 705 w 781"/>
                  <a:gd name="T3" fmla="*/ 178 h 282"/>
                  <a:gd name="T4" fmla="*/ 695 w 781"/>
                  <a:gd name="T5" fmla="*/ 166 h 282"/>
                  <a:gd name="T6" fmla="*/ 687 w 781"/>
                  <a:gd name="T7" fmla="*/ 155 h 282"/>
                  <a:gd name="T8" fmla="*/ 680 w 781"/>
                  <a:gd name="T9" fmla="*/ 141 h 282"/>
                  <a:gd name="T10" fmla="*/ 674 w 781"/>
                  <a:gd name="T11" fmla="*/ 125 h 282"/>
                  <a:gd name="T12" fmla="*/ 662 w 781"/>
                  <a:gd name="T13" fmla="*/ 96 h 282"/>
                  <a:gd name="T14" fmla="*/ 656 w 781"/>
                  <a:gd name="T15" fmla="*/ 69 h 282"/>
                  <a:gd name="T16" fmla="*/ 652 w 781"/>
                  <a:gd name="T17" fmla="*/ 41 h 282"/>
                  <a:gd name="T18" fmla="*/ 648 w 781"/>
                  <a:gd name="T19" fmla="*/ 20 h 282"/>
                  <a:gd name="T20" fmla="*/ 648 w 781"/>
                  <a:gd name="T21" fmla="*/ 0 h 282"/>
                  <a:gd name="T22" fmla="*/ 400 w 781"/>
                  <a:gd name="T23" fmla="*/ 0 h 282"/>
                  <a:gd name="T24" fmla="*/ 381 w 781"/>
                  <a:gd name="T25" fmla="*/ 0 h 282"/>
                  <a:gd name="T26" fmla="*/ 133 w 781"/>
                  <a:gd name="T27" fmla="*/ 0 h 282"/>
                  <a:gd name="T28" fmla="*/ 133 w 781"/>
                  <a:gd name="T29" fmla="*/ 0 h 282"/>
                  <a:gd name="T30" fmla="*/ 131 w 781"/>
                  <a:gd name="T31" fmla="*/ 20 h 282"/>
                  <a:gd name="T32" fmla="*/ 129 w 781"/>
                  <a:gd name="T33" fmla="*/ 41 h 282"/>
                  <a:gd name="T34" fmla="*/ 125 w 781"/>
                  <a:gd name="T35" fmla="*/ 69 h 282"/>
                  <a:gd name="T36" fmla="*/ 117 w 781"/>
                  <a:gd name="T37" fmla="*/ 96 h 282"/>
                  <a:gd name="T38" fmla="*/ 108 w 781"/>
                  <a:gd name="T39" fmla="*/ 125 h 282"/>
                  <a:gd name="T40" fmla="*/ 102 w 781"/>
                  <a:gd name="T41" fmla="*/ 141 h 282"/>
                  <a:gd name="T42" fmla="*/ 94 w 781"/>
                  <a:gd name="T43" fmla="*/ 155 h 282"/>
                  <a:gd name="T44" fmla="*/ 84 w 781"/>
                  <a:gd name="T45" fmla="*/ 166 h 282"/>
                  <a:gd name="T46" fmla="*/ 74 w 781"/>
                  <a:gd name="T47" fmla="*/ 178 h 282"/>
                  <a:gd name="T48" fmla="*/ 74 w 781"/>
                  <a:gd name="T49" fmla="*/ 178 h 282"/>
                  <a:gd name="T50" fmla="*/ 53 w 781"/>
                  <a:gd name="T51" fmla="*/ 198 h 282"/>
                  <a:gd name="T52" fmla="*/ 31 w 781"/>
                  <a:gd name="T53" fmla="*/ 217 h 282"/>
                  <a:gd name="T54" fmla="*/ 14 w 781"/>
                  <a:gd name="T55" fmla="*/ 235 h 282"/>
                  <a:gd name="T56" fmla="*/ 8 w 781"/>
                  <a:gd name="T57" fmla="*/ 242 h 282"/>
                  <a:gd name="T58" fmla="*/ 2 w 781"/>
                  <a:gd name="T59" fmla="*/ 250 h 282"/>
                  <a:gd name="T60" fmla="*/ 0 w 781"/>
                  <a:gd name="T61" fmla="*/ 258 h 282"/>
                  <a:gd name="T62" fmla="*/ 0 w 781"/>
                  <a:gd name="T63" fmla="*/ 264 h 282"/>
                  <a:gd name="T64" fmla="*/ 4 w 781"/>
                  <a:gd name="T65" fmla="*/ 268 h 282"/>
                  <a:gd name="T66" fmla="*/ 12 w 781"/>
                  <a:gd name="T67" fmla="*/ 274 h 282"/>
                  <a:gd name="T68" fmla="*/ 22 w 781"/>
                  <a:gd name="T69" fmla="*/ 278 h 282"/>
                  <a:gd name="T70" fmla="*/ 37 w 781"/>
                  <a:gd name="T71" fmla="*/ 280 h 282"/>
                  <a:gd name="T72" fmla="*/ 59 w 781"/>
                  <a:gd name="T73" fmla="*/ 282 h 282"/>
                  <a:gd name="T74" fmla="*/ 84 w 781"/>
                  <a:gd name="T75" fmla="*/ 282 h 282"/>
                  <a:gd name="T76" fmla="*/ 84 w 781"/>
                  <a:gd name="T77" fmla="*/ 282 h 282"/>
                  <a:gd name="T78" fmla="*/ 381 w 781"/>
                  <a:gd name="T79" fmla="*/ 282 h 282"/>
                  <a:gd name="T80" fmla="*/ 381 w 781"/>
                  <a:gd name="T81" fmla="*/ 282 h 282"/>
                  <a:gd name="T82" fmla="*/ 400 w 781"/>
                  <a:gd name="T83" fmla="*/ 282 h 282"/>
                  <a:gd name="T84" fmla="*/ 400 w 781"/>
                  <a:gd name="T85" fmla="*/ 282 h 282"/>
                  <a:gd name="T86" fmla="*/ 697 w 781"/>
                  <a:gd name="T87" fmla="*/ 282 h 282"/>
                  <a:gd name="T88" fmla="*/ 697 w 781"/>
                  <a:gd name="T89" fmla="*/ 282 h 282"/>
                  <a:gd name="T90" fmla="*/ 723 w 781"/>
                  <a:gd name="T91" fmla="*/ 282 h 282"/>
                  <a:gd name="T92" fmla="*/ 742 w 781"/>
                  <a:gd name="T93" fmla="*/ 280 h 282"/>
                  <a:gd name="T94" fmla="*/ 758 w 781"/>
                  <a:gd name="T95" fmla="*/ 278 h 282"/>
                  <a:gd name="T96" fmla="*/ 769 w 781"/>
                  <a:gd name="T97" fmla="*/ 274 h 282"/>
                  <a:gd name="T98" fmla="*/ 777 w 781"/>
                  <a:gd name="T99" fmla="*/ 268 h 282"/>
                  <a:gd name="T100" fmla="*/ 779 w 781"/>
                  <a:gd name="T101" fmla="*/ 264 h 282"/>
                  <a:gd name="T102" fmla="*/ 781 w 781"/>
                  <a:gd name="T103" fmla="*/ 258 h 282"/>
                  <a:gd name="T104" fmla="*/ 777 w 781"/>
                  <a:gd name="T105" fmla="*/ 250 h 282"/>
                  <a:gd name="T106" fmla="*/ 773 w 781"/>
                  <a:gd name="T107" fmla="*/ 242 h 282"/>
                  <a:gd name="T108" fmla="*/ 765 w 781"/>
                  <a:gd name="T109" fmla="*/ 235 h 282"/>
                  <a:gd name="T110" fmla="*/ 748 w 781"/>
                  <a:gd name="T111" fmla="*/ 217 h 282"/>
                  <a:gd name="T112" fmla="*/ 726 w 781"/>
                  <a:gd name="T113" fmla="*/ 198 h 282"/>
                  <a:gd name="T114" fmla="*/ 705 w 781"/>
                  <a:gd name="T115" fmla="*/ 178 h 282"/>
                  <a:gd name="T116" fmla="*/ 705 w 781"/>
                  <a:gd name="T117" fmla="*/ 17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1" h="282" fill="norm" stroke="1" extrusionOk="0">
                    <a:moveTo>
                      <a:pt x="705" y="178"/>
                    </a:moveTo>
                    <a:lnTo>
                      <a:pt x="705" y="178"/>
                    </a:lnTo>
                    <a:lnTo>
                      <a:pt x="695" y="166"/>
                    </a:lnTo>
                    <a:lnTo>
                      <a:pt x="687" y="155"/>
                    </a:lnTo>
                    <a:lnTo>
                      <a:pt x="680" y="141"/>
                    </a:lnTo>
                    <a:lnTo>
                      <a:pt x="674" y="125"/>
                    </a:lnTo>
                    <a:lnTo>
                      <a:pt x="662" y="96"/>
                    </a:lnTo>
                    <a:lnTo>
                      <a:pt x="656" y="69"/>
                    </a:lnTo>
                    <a:lnTo>
                      <a:pt x="652" y="41"/>
                    </a:lnTo>
                    <a:lnTo>
                      <a:pt x="648" y="20"/>
                    </a:lnTo>
                    <a:lnTo>
                      <a:pt x="648" y="0"/>
                    </a:lnTo>
                    <a:lnTo>
                      <a:pt x="400" y="0"/>
                    </a:lnTo>
                    <a:lnTo>
                      <a:pt x="381" y="0"/>
                    </a:lnTo>
                    <a:lnTo>
                      <a:pt x="133" y="0"/>
                    </a:lnTo>
                    <a:lnTo>
                      <a:pt x="133" y="0"/>
                    </a:lnTo>
                    <a:lnTo>
                      <a:pt x="131" y="20"/>
                    </a:lnTo>
                    <a:lnTo>
                      <a:pt x="129" y="41"/>
                    </a:lnTo>
                    <a:lnTo>
                      <a:pt x="125" y="69"/>
                    </a:lnTo>
                    <a:lnTo>
                      <a:pt x="117" y="96"/>
                    </a:lnTo>
                    <a:lnTo>
                      <a:pt x="108" y="125"/>
                    </a:lnTo>
                    <a:lnTo>
                      <a:pt x="102" y="141"/>
                    </a:lnTo>
                    <a:lnTo>
                      <a:pt x="94" y="155"/>
                    </a:lnTo>
                    <a:lnTo>
                      <a:pt x="84" y="166"/>
                    </a:lnTo>
                    <a:lnTo>
                      <a:pt x="74" y="178"/>
                    </a:lnTo>
                    <a:lnTo>
                      <a:pt x="74" y="178"/>
                    </a:lnTo>
                    <a:lnTo>
                      <a:pt x="53" y="198"/>
                    </a:lnTo>
                    <a:lnTo>
                      <a:pt x="31" y="217"/>
                    </a:lnTo>
                    <a:lnTo>
                      <a:pt x="14" y="235"/>
                    </a:lnTo>
                    <a:lnTo>
                      <a:pt x="8" y="242"/>
                    </a:lnTo>
                    <a:lnTo>
                      <a:pt x="2" y="250"/>
                    </a:lnTo>
                    <a:lnTo>
                      <a:pt x="0" y="258"/>
                    </a:lnTo>
                    <a:lnTo>
                      <a:pt x="0" y="264"/>
                    </a:lnTo>
                    <a:lnTo>
                      <a:pt x="4" y="268"/>
                    </a:lnTo>
                    <a:lnTo>
                      <a:pt x="12" y="274"/>
                    </a:lnTo>
                    <a:lnTo>
                      <a:pt x="22" y="278"/>
                    </a:lnTo>
                    <a:lnTo>
                      <a:pt x="37" y="280"/>
                    </a:lnTo>
                    <a:lnTo>
                      <a:pt x="59" y="282"/>
                    </a:lnTo>
                    <a:lnTo>
                      <a:pt x="84" y="282"/>
                    </a:lnTo>
                    <a:lnTo>
                      <a:pt x="84" y="282"/>
                    </a:lnTo>
                    <a:lnTo>
                      <a:pt x="381" y="282"/>
                    </a:lnTo>
                    <a:lnTo>
                      <a:pt x="381" y="282"/>
                    </a:lnTo>
                    <a:lnTo>
                      <a:pt x="400" y="282"/>
                    </a:lnTo>
                    <a:lnTo>
                      <a:pt x="400" y="282"/>
                    </a:lnTo>
                    <a:lnTo>
                      <a:pt x="697" y="282"/>
                    </a:lnTo>
                    <a:lnTo>
                      <a:pt x="697" y="282"/>
                    </a:lnTo>
                    <a:lnTo>
                      <a:pt x="723" y="282"/>
                    </a:lnTo>
                    <a:lnTo>
                      <a:pt x="742" y="280"/>
                    </a:lnTo>
                    <a:lnTo>
                      <a:pt x="758" y="278"/>
                    </a:lnTo>
                    <a:lnTo>
                      <a:pt x="769" y="274"/>
                    </a:lnTo>
                    <a:lnTo>
                      <a:pt x="777" y="268"/>
                    </a:lnTo>
                    <a:lnTo>
                      <a:pt x="779" y="264"/>
                    </a:lnTo>
                    <a:lnTo>
                      <a:pt x="781" y="258"/>
                    </a:lnTo>
                    <a:lnTo>
                      <a:pt x="777" y="250"/>
                    </a:lnTo>
                    <a:lnTo>
                      <a:pt x="773" y="242"/>
                    </a:lnTo>
                    <a:lnTo>
                      <a:pt x="765" y="235"/>
                    </a:lnTo>
                    <a:lnTo>
                      <a:pt x="748" y="217"/>
                    </a:lnTo>
                    <a:lnTo>
                      <a:pt x="726" y="198"/>
                    </a:lnTo>
                    <a:lnTo>
                      <a:pt x="705" y="178"/>
                    </a:lnTo>
                    <a:lnTo>
                      <a:pt x="705" y="178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</a:schemeClr>
                  </a:gs>
                  <a:gs pos="37000">
                    <a:schemeClr val="bg1">
                      <a:lumMod val="85000"/>
                    </a:schemeClr>
                  </a:gs>
                  <a:gs pos="60000">
                    <a:schemeClr val="bg1">
                      <a:lumMod val="95000"/>
                    </a:schemeClr>
                  </a:gs>
                  <a:gs pos="98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Freeform 11"/>
              <p:cNvSpPr/>
              <p:nvPr/>
            </p:nvSpPr>
            <p:spPr bwMode="auto">
              <a:xfrm>
                <a:off x="4590009" y="2571098"/>
                <a:ext cx="3514337" cy="303777"/>
              </a:xfrm>
              <a:custGeom>
                <a:avLst/>
                <a:gdLst>
                  <a:gd name="T0" fmla="*/ 0 w 2522"/>
                  <a:gd name="T1" fmla="*/ 144 h 218"/>
                  <a:gd name="T2" fmla="*/ 0 w 2522"/>
                  <a:gd name="T3" fmla="*/ 144 h 218"/>
                  <a:gd name="T4" fmla="*/ 2 w 2522"/>
                  <a:gd name="T5" fmla="*/ 160 h 218"/>
                  <a:gd name="T6" fmla="*/ 6 w 2522"/>
                  <a:gd name="T7" fmla="*/ 174 h 218"/>
                  <a:gd name="T8" fmla="*/ 13 w 2522"/>
                  <a:gd name="T9" fmla="*/ 187 h 218"/>
                  <a:gd name="T10" fmla="*/ 25 w 2522"/>
                  <a:gd name="T11" fmla="*/ 197 h 218"/>
                  <a:gd name="T12" fmla="*/ 37 w 2522"/>
                  <a:gd name="T13" fmla="*/ 207 h 218"/>
                  <a:gd name="T14" fmla="*/ 51 w 2522"/>
                  <a:gd name="T15" fmla="*/ 213 h 218"/>
                  <a:gd name="T16" fmla="*/ 64 w 2522"/>
                  <a:gd name="T17" fmla="*/ 216 h 218"/>
                  <a:gd name="T18" fmla="*/ 80 w 2522"/>
                  <a:gd name="T19" fmla="*/ 218 h 218"/>
                  <a:gd name="T20" fmla="*/ 1243 w 2522"/>
                  <a:gd name="T21" fmla="*/ 218 h 218"/>
                  <a:gd name="T22" fmla="*/ 1284 w 2522"/>
                  <a:gd name="T23" fmla="*/ 218 h 218"/>
                  <a:gd name="T24" fmla="*/ 2448 w 2522"/>
                  <a:gd name="T25" fmla="*/ 218 h 218"/>
                  <a:gd name="T26" fmla="*/ 2448 w 2522"/>
                  <a:gd name="T27" fmla="*/ 218 h 218"/>
                  <a:gd name="T28" fmla="*/ 2463 w 2522"/>
                  <a:gd name="T29" fmla="*/ 216 h 218"/>
                  <a:gd name="T30" fmla="*/ 2477 w 2522"/>
                  <a:gd name="T31" fmla="*/ 213 h 218"/>
                  <a:gd name="T32" fmla="*/ 2489 w 2522"/>
                  <a:gd name="T33" fmla="*/ 207 h 218"/>
                  <a:gd name="T34" fmla="*/ 2501 w 2522"/>
                  <a:gd name="T35" fmla="*/ 197 h 218"/>
                  <a:gd name="T36" fmla="*/ 2510 w 2522"/>
                  <a:gd name="T37" fmla="*/ 187 h 218"/>
                  <a:gd name="T38" fmla="*/ 2516 w 2522"/>
                  <a:gd name="T39" fmla="*/ 174 h 218"/>
                  <a:gd name="T40" fmla="*/ 2520 w 2522"/>
                  <a:gd name="T41" fmla="*/ 160 h 218"/>
                  <a:gd name="T42" fmla="*/ 2522 w 2522"/>
                  <a:gd name="T43" fmla="*/ 144 h 218"/>
                  <a:gd name="T44" fmla="*/ 2522 w 2522"/>
                  <a:gd name="T45" fmla="*/ 0 h 218"/>
                  <a:gd name="T46" fmla="*/ 0 w 2522"/>
                  <a:gd name="T47" fmla="*/ 0 h 218"/>
                  <a:gd name="T48" fmla="*/ 0 w 2522"/>
                  <a:gd name="T49" fmla="*/ 14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22" h="218" fill="norm" stroke="1" extrusionOk="0">
                    <a:moveTo>
                      <a:pt x="0" y="144"/>
                    </a:moveTo>
                    <a:lnTo>
                      <a:pt x="0" y="144"/>
                    </a:lnTo>
                    <a:lnTo>
                      <a:pt x="2" y="160"/>
                    </a:lnTo>
                    <a:lnTo>
                      <a:pt x="6" y="174"/>
                    </a:lnTo>
                    <a:lnTo>
                      <a:pt x="13" y="187"/>
                    </a:lnTo>
                    <a:lnTo>
                      <a:pt x="25" y="197"/>
                    </a:lnTo>
                    <a:lnTo>
                      <a:pt x="37" y="207"/>
                    </a:lnTo>
                    <a:lnTo>
                      <a:pt x="51" y="213"/>
                    </a:lnTo>
                    <a:lnTo>
                      <a:pt x="64" y="216"/>
                    </a:lnTo>
                    <a:lnTo>
                      <a:pt x="80" y="218"/>
                    </a:lnTo>
                    <a:lnTo>
                      <a:pt x="1243" y="218"/>
                    </a:lnTo>
                    <a:lnTo>
                      <a:pt x="1284" y="218"/>
                    </a:lnTo>
                    <a:lnTo>
                      <a:pt x="2448" y="218"/>
                    </a:lnTo>
                    <a:lnTo>
                      <a:pt x="2448" y="218"/>
                    </a:lnTo>
                    <a:lnTo>
                      <a:pt x="2463" y="216"/>
                    </a:lnTo>
                    <a:lnTo>
                      <a:pt x="2477" y="213"/>
                    </a:lnTo>
                    <a:lnTo>
                      <a:pt x="2489" y="207"/>
                    </a:lnTo>
                    <a:lnTo>
                      <a:pt x="2501" y="197"/>
                    </a:lnTo>
                    <a:lnTo>
                      <a:pt x="2510" y="187"/>
                    </a:lnTo>
                    <a:lnTo>
                      <a:pt x="2516" y="174"/>
                    </a:lnTo>
                    <a:lnTo>
                      <a:pt x="2520" y="160"/>
                    </a:lnTo>
                    <a:lnTo>
                      <a:pt x="2522" y="144"/>
                    </a:lnTo>
                    <a:lnTo>
                      <a:pt x="2522" y="0"/>
                    </a:lnTo>
                    <a:lnTo>
                      <a:pt x="0" y="0"/>
                    </a:lnTo>
                    <a:lnTo>
                      <a:pt x="0" y="144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75000"/>
                      <a:tint val="44500"/>
                      <a:satMod val="160000"/>
                    </a:schemeClr>
                  </a:gs>
                  <a:gs pos="100000">
                    <a:schemeClr val="bg1">
                      <a:lumMod val="75000"/>
                      <a:tint val="23500"/>
                      <a:satMod val="160000"/>
                    </a:schemeClr>
                  </a:gs>
                </a:gsLst>
                <a:lin ang="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8" name="Freeform 12"/>
              <p:cNvSpPr>
                <a:spLocks noEditPoints="1"/>
              </p:cNvSpPr>
              <p:nvPr/>
            </p:nvSpPr>
            <p:spPr bwMode="auto">
              <a:xfrm>
                <a:off x="4590009" y="471135"/>
                <a:ext cx="3514337" cy="2099963"/>
              </a:xfrm>
              <a:custGeom>
                <a:avLst/>
                <a:gdLst>
                  <a:gd name="T0" fmla="*/ 2448 w 2522"/>
                  <a:gd name="T1" fmla="*/ 0 h 1507"/>
                  <a:gd name="T2" fmla="*/ 1284 w 2522"/>
                  <a:gd name="T3" fmla="*/ 0 h 1507"/>
                  <a:gd name="T4" fmla="*/ 1243 w 2522"/>
                  <a:gd name="T5" fmla="*/ 0 h 1507"/>
                  <a:gd name="T6" fmla="*/ 80 w 2522"/>
                  <a:gd name="T7" fmla="*/ 0 h 1507"/>
                  <a:gd name="T8" fmla="*/ 80 w 2522"/>
                  <a:gd name="T9" fmla="*/ 0 h 1507"/>
                  <a:gd name="T10" fmla="*/ 64 w 2522"/>
                  <a:gd name="T11" fmla="*/ 2 h 1507"/>
                  <a:gd name="T12" fmla="*/ 51 w 2522"/>
                  <a:gd name="T13" fmla="*/ 6 h 1507"/>
                  <a:gd name="T14" fmla="*/ 37 w 2522"/>
                  <a:gd name="T15" fmla="*/ 11 h 1507"/>
                  <a:gd name="T16" fmla="*/ 25 w 2522"/>
                  <a:gd name="T17" fmla="*/ 19 h 1507"/>
                  <a:gd name="T18" fmla="*/ 13 w 2522"/>
                  <a:gd name="T19" fmla="*/ 31 h 1507"/>
                  <a:gd name="T20" fmla="*/ 6 w 2522"/>
                  <a:gd name="T21" fmla="*/ 43 h 1507"/>
                  <a:gd name="T22" fmla="*/ 2 w 2522"/>
                  <a:gd name="T23" fmla="*/ 56 h 1507"/>
                  <a:gd name="T24" fmla="*/ 0 w 2522"/>
                  <a:gd name="T25" fmla="*/ 70 h 1507"/>
                  <a:gd name="T26" fmla="*/ 0 w 2522"/>
                  <a:gd name="T27" fmla="*/ 1507 h 1507"/>
                  <a:gd name="T28" fmla="*/ 2522 w 2522"/>
                  <a:gd name="T29" fmla="*/ 1507 h 1507"/>
                  <a:gd name="T30" fmla="*/ 2522 w 2522"/>
                  <a:gd name="T31" fmla="*/ 70 h 1507"/>
                  <a:gd name="T32" fmla="*/ 2522 w 2522"/>
                  <a:gd name="T33" fmla="*/ 70 h 1507"/>
                  <a:gd name="T34" fmla="*/ 2520 w 2522"/>
                  <a:gd name="T35" fmla="*/ 56 h 1507"/>
                  <a:gd name="T36" fmla="*/ 2516 w 2522"/>
                  <a:gd name="T37" fmla="*/ 43 h 1507"/>
                  <a:gd name="T38" fmla="*/ 2510 w 2522"/>
                  <a:gd name="T39" fmla="*/ 31 h 1507"/>
                  <a:gd name="T40" fmla="*/ 2501 w 2522"/>
                  <a:gd name="T41" fmla="*/ 19 h 1507"/>
                  <a:gd name="T42" fmla="*/ 2489 w 2522"/>
                  <a:gd name="T43" fmla="*/ 11 h 1507"/>
                  <a:gd name="T44" fmla="*/ 2477 w 2522"/>
                  <a:gd name="T45" fmla="*/ 6 h 1507"/>
                  <a:gd name="T46" fmla="*/ 2463 w 2522"/>
                  <a:gd name="T47" fmla="*/ 2 h 1507"/>
                  <a:gd name="T48" fmla="*/ 2448 w 2522"/>
                  <a:gd name="T49" fmla="*/ 0 h 1507"/>
                  <a:gd name="T50" fmla="*/ 2448 w 2522"/>
                  <a:gd name="T51" fmla="*/ 0 h 1507"/>
                  <a:gd name="T52" fmla="*/ 2413 w 2522"/>
                  <a:gd name="T53" fmla="*/ 1397 h 1507"/>
                  <a:gd name="T54" fmla="*/ 109 w 2522"/>
                  <a:gd name="T55" fmla="*/ 1397 h 1507"/>
                  <a:gd name="T56" fmla="*/ 109 w 2522"/>
                  <a:gd name="T57" fmla="*/ 93 h 1507"/>
                  <a:gd name="T58" fmla="*/ 2413 w 2522"/>
                  <a:gd name="T59" fmla="*/ 93 h 1507"/>
                  <a:gd name="T60" fmla="*/ 2413 w 2522"/>
                  <a:gd name="T61" fmla="*/ 1397 h 1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522" h="1507" fill="norm" stroke="1" extrusionOk="0">
                    <a:moveTo>
                      <a:pt x="2448" y="0"/>
                    </a:moveTo>
                    <a:lnTo>
                      <a:pt x="1284" y="0"/>
                    </a:lnTo>
                    <a:lnTo>
                      <a:pt x="1243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64" y="2"/>
                    </a:lnTo>
                    <a:lnTo>
                      <a:pt x="51" y="6"/>
                    </a:lnTo>
                    <a:lnTo>
                      <a:pt x="37" y="11"/>
                    </a:lnTo>
                    <a:lnTo>
                      <a:pt x="25" y="19"/>
                    </a:lnTo>
                    <a:lnTo>
                      <a:pt x="13" y="31"/>
                    </a:lnTo>
                    <a:lnTo>
                      <a:pt x="6" y="43"/>
                    </a:lnTo>
                    <a:lnTo>
                      <a:pt x="2" y="56"/>
                    </a:lnTo>
                    <a:lnTo>
                      <a:pt x="0" y="70"/>
                    </a:lnTo>
                    <a:lnTo>
                      <a:pt x="0" y="1507"/>
                    </a:lnTo>
                    <a:lnTo>
                      <a:pt x="2522" y="1507"/>
                    </a:lnTo>
                    <a:lnTo>
                      <a:pt x="2522" y="70"/>
                    </a:lnTo>
                    <a:lnTo>
                      <a:pt x="2522" y="70"/>
                    </a:lnTo>
                    <a:lnTo>
                      <a:pt x="2520" y="56"/>
                    </a:lnTo>
                    <a:lnTo>
                      <a:pt x="2516" y="43"/>
                    </a:lnTo>
                    <a:lnTo>
                      <a:pt x="2510" y="31"/>
                    </a:lnTo>
                    <a:lnTo>
                      <a:pt x="2501" y="19"/>
                    </a:lnTo>
                    <a:lnTo>
                      <a:pt x="2489" y="11"/>
                    </a:lnTo>
                    <a:lnTo>
                      <a:pt x="2477" y="6"/>
                    </a:lnTo>
                    <a:lnTo>
                      <a:pt x="2463" y="2"/>
                    </a:lnTo>
                    <a:lnTo>
                      <a:pt x="2448" y="0"/>
                    </a:lnTo>
                    <a:lnTo>
                      <a:pt x="2448" y="0"/>
                    </a:lnTo>
                    <a:close/>
                    <a:moveTo>
                      <a:pt x="2413" y="1397"/>
                    </a:moveTo>
                    <a:lnTo>
                      <a:pt x="109" y="1397"/>
                    </a:lnTo>
                    <a:lnTo>
                      <a:pt x="109" y="93"/>
                    </a:lnTo>
                    <a:lnTo>
                      <a:pt x="2413" y="93"/>
                    </a:lnTo>
                    <a:lnTo>
                      <a:pt x="2413" y="1397"/>
                    </a:lnTo>
                    <a:close/>
                  </a:path>
                </a:pathLst>
              </a:custGeom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98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>
                <a:off x="6138157" y="471135"/>
                <a:ext cx="1966189" cy="2097176"/>
              </a:xfrm>
              <a:custGeom>
                <a:avLst/>
                <a:gdLst>
                  <a:gd name="T0" fmla="*/ 1337 w 1411"/>
                  <a:gd name="T1" fmla="*/ 0 h 1505"/>
                  <a:gd name="T2" fmla="*/ 900 w 1411"/>
                  <a:gd name="T3" fmla="*/ 0 h 1505"/>
                  <a:gd name="T4" fmla="*/ 0 w 1411"/>
                  <a:gd name="T5" fmla="*/ 1505 h 1505"/>
                  <a:gd name="T6" fmla="*/ 1409 w 1411"/>
                  <a:gd name="T7" fmla="*/ 1505 h 1505"/>
                  <a:gd name="T8" fmla="*/ 1411 w 1411"/>
                  <a:gd name="T9" fmla="*/ 86 h 1505"/>
                  <a:gd name="T10" fmla="*/ 1411 w 1411"/>
                  <a:gd name="T11" fmla="*/ 86 h 1505"/>
                  <a:gd name="T12" fmla="*/ 1411 w 1411"/>
                  <a:gd name="T13" fmla="*/ 70 h 1505"/>
                  <a:gd name="T14" fmla="*/ 1411 w 1411"/>
                  <a:gd name="T15" fmla="*/ 58 h 1505"/>
                  <a:gd name="T16" fmla="*/ 1407 w 1411"/>
                  <a:gd name="T17" fmla="*/ 47 h 1505"/>
                  <a:gd name="T18" fmla="*/ 1403 w 1411"/>
                  <a:gd name="T19" fmla="*/ 37 h 1505"/>
                  <a:gd name="T20" fmla="*/ 1397 w 1411"/>
                  <a:gd name="T21" fmla="*/ 27 h 1505"/>
                  <a:gd name="T22" fmla="*/ 1391 w 1411"/>
                  <a:gd name="T23" fmla="*/ 21 h 1505"/>
                  <a:gd name="T24" fmla="*/ 1386 w 1411"/>
                  <a:gd name="T25" fmla="*/ 15 h 1505"/>
                  <a:gd name="T26" fmla="*/ 1378 w 1411"/>
                  <a:gd name="T27" fmla="*/ 11 h 1505"/>
                  <a:gd name="T28" fmla="*/ 1362 w 1411"/>
                  <a:gd name="T29" fmla="*/ 4 h 1505"/>
                  <a:gd name="T30" fmla="*/ 1350 w 1411"/>
                  <a:gd name="T31" fmla="*/ 2 h 1505"/>
                  <a:gd name="T32" fmla="*/ 1337 w 1411"/>
                  <a:gd name="T33" fmla="*/ 0 h 1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1" h="1505" fill="norm" stroke="1" extrusionOk="0">
                    <a:moveTo>
                      <a:pt x="1337" y="0"/>
                    </a:moveTo>
                    <a:lnTo>
                      <a:pt x="900" y="0"/>
                    </a:lnTo>
                    <a:lnTo>
                      <a:pt x="0" y="1505"/>
                    </a:lnTo>
                    <a:lnTo>
                      <a:pt x="1409" y="1505"/>
                    </a:lnTo>
                    <a:lnTo>
                      <a:pt x="1411" y="86"/>
                    </a:lnTo>
                    <a:lnTo>
                      <a:pt x="1411" y="86"/>
                    </a:lnTo>
                    <a:lnTo>
                      <a:pt x="1411" y="70"/>
                    </a:lnTo>
                    <a:lnTo>
                      <a:pt x="1411" y="58"/>
                    </a:lnTo>
                    <a:lnTo>
                      <a:pt x="1407" y="47"/>
                    </a:lnTo>
                    <a:lnTo>
                      <a:pt x="1403" y="37"/>
                    </a:lnTo>
                    <a:lnTo>
                      <a:pt x="1397" y="27"/>
                    </a:lnTo>
                    <a:lnTo>
                      <a:pt x="1391" y="21"/>
                    </a:lnTo>
                    <a:lnTo>
                      <a:pt x="1386" y="15"/>
                    </a:lnTo>
                    <a:lnTo>
                      <a:pt x="1378" y="11"/>
                    </a:lnTo>
                    <a:lnTo>
                      <a:pt x="1362" y="4"/>
                    </a:lnTo>
                    <a:lnTo>
                      <a:pt x="1350" y="2"/>
                    </a:lnTo>
                    <a:lnTo>
                      <a:pt x="1337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36000"/>
                    </a:schemeClr>
                  </a:gs>
                  <a:gs pos="50000">
                    <a:schemeClr val="bg1">
                      <a:alpha val="13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20" name="Picture Placeholder 5"/>
          <p:cNvSpPr>
            <a:spLocks noGrp="1"/>
          </p:cNvSpPr>
          <p:nvPr>
            <p:ph type="pic" sz="quarter" idx="14"/>
          </p:nvPr>
        </p:nvSpPr>
        <p:spPr bwMode="auto">
          <a:xfrm>
            <a:off x="6862761" y="2052913"/>
            <a:ext cx="3919538" cy="22380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Picture Placeholder 5"/>
          <p:cNvSpPr>
            <a:spLocks noGrp="1"/>
          </p:cNvSpPr>
          <p:nvPr>
            <p:ph type="pic" sz="quarter" idx="14"/>
          </p:nvPr>
        </p:nvSpPr>
        <p:spPr bwMode="auto">
          <a:xfrm>
            <a:off x="271589" y="1357526"/>
            <a:ext cx="11648824" cy="2391511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430097" y="406060"/>
            <a:ext cx="11505949" cy="410925"/>
          </a:xfrm>
        </p:spPr>
        <p:txBody>
          <a:bodyPr wrap="square" anchor="ctr">
            <a:noAutofit/>
          </a:bodyPr>
          <a:lstStyle>
            <a:lvl1pPr>
              <a:defRPr lang="en-US" sz="3200">
                <a:solidFill>
                  <a:srgbClr val="2D3E50"/>
                </a:solidFill>
              </a:defRPr>
            </a:lvl1pPr>
          </a:lstStyle>
          <a:p>
            <a:pPr marL="0" lvl="0">
              <a:lnSpc>
                <a:spcPct val="100000"/>
              </a:lnSpc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 bwMode="auto">
          <a:xfrm>
            <a:off x="430100" y="785076"/>
            <a:ext cx="6470762" cy="26146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/>
            </a:lvl1pPr>
          </a:lstStyle>
          <a:p>
            <a:pPr marL="0" lvl="0" indent="0">
              <a:buNone/>
              <a:defRPr/>
            </a:pPr>
            <a:r>
              <a:rPr lang="en-US"/>
              <a:t>Replace With Your Own Text</a:t>
            </a:r>
            <a:endParaRPr/>
          </a:p>
        </p:txBody>
      </p:sp>
      <p:sp>
        <p:nvSpPr>
          <p:cNvPr id="14" name="Freeform 13"/>
          <p:cNvSpPr/>
          <p:nvPr userDrawn="1"/>
        </p:nvSpPr>
        <p:spPr bwMode="auto">
          <a:xfrm rot="18903745">
            <a:off x="18923" y="422540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 fill="norm" stroke="1" extrusionOk="0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/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91999" cy="1155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792381" y="334466"/>
            <a:ext cx="10899409" cy="4109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 bwMode="auto">
          <a:xfrm>
            <a:off x="792371" y="757451"/>
            <a:ext cx="10899408" cy="261464"/>
          </a:xfrm>
        </p:spPr>
        <p:txBody>
          <a:bodyPr anchor="ctr"/>
          <a:lstStyle>
            <a:lvl1pPr algn="r">
              <a:defRPr lang="en-US" sz="1400">
                <a:solidFill>
                  <a:srgbClr val="2D3E50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buNone/>
              <a:defRPr/>
            </a:pPr>
            <a:r>
              <a:rPr lang="en-US"/>
              <a:t>Replace With Your Own Text</a:t>
            </a:r>
            <a:endParaRPr/>
          </a:p>
        </p:txBody>
      </p:sp>
      <p:sp>
        <p:nvSpPr>
          <p:cNvPr id="18" name="Freeform 17"/>
          <p:cNvSpPr/>
          <p:nvPr userDrawn="1"/>
        </p:nvSpPr>
        <p:spPr bwMode="auto">
          <a:xfrm rot="18903745">
            <a:off x="11547536" y="422539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 fill="norm" stroke="1" extrusionOk="0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/>
            <a:noAutofit/>
          </a:bodyPr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4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0" y="0"/>
            <a:ext cx="12192000" cy="1155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343028" y="350597"/>
            <a:ext cx="11505949" cy="4109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1554951" y="6442087"/>
            <a:ext cx="3879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 bwMode="auto">
          <a:xfrm>
            <a:off x="343027" y="773572"/>
            <a:ext cx="11505948" cy="261464"/>
          </a:xfrm>
        </p:spPr>
        <p:txBody>
          <a:bodyPr anchor="ctr"/>
          <a:lstStyle>
            <a:lvl1pPr algn="ctr">
              <a:defRPr lang="en-US" sz="1400">
                <a:solidFill>
                  <a:srgbClr val="2D3E50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buNone/>
              <a:defRPr/>
            </a:pPr>
            <a:r>
              <a:rPr lang="en-US"/>
              <a:t>Replace With Your Own Text</a:t>
            </a:r>
            <a:endParaRPr/>
          </a:p>
        </p:txBody>
      </p:sp>
      <p:sp>
        <p:nvSpPr>
          <p:cNvPr id="11" name="Freeform 10"/>
          <p:cNvSpPr/>
          <p:nvPr userDrawn="1"/>
        </p:nvSpPr>
        <p:spPr bwMode="auto">
          <a:xfrm rot="2700000">
            <a:off x="5895225" y="-201682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 fill="norm" stroke="1" extrusionOk="0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/>
            <a:noAutofit/>
          </a:bodyPr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838200" y="5852038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5852038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623300" y="5823321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84EF145-5267-4F42-9B3C-9DB985BD89CC}" type="slidenum">
              <a:rPr lang="en-US"/>
              <a:t>‹#›</a:t>
            </a:fld>
            <a:endParaRPr lang="en-US"/>
          </a:p>
        </p:txBody>
      </p:sp>
      <p:sp>
        <p:nvSpPr>
          <p:cNvPr id="7" name="Slide Number Placeholder 5"/>
          <p:cNvSpPr txBox="1"/>
          <p:nvPr userDrawn="1"/>
        </p:nvSpPr>
        <p:spPr bwMode="auto"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>
              <a:defRPr lang="en-US" sz="1050">
                <a:solidFill>
                  <a:schemeClr val="bg1">
                    <a:lumMod val="8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-1" y="-1"/>
            <a:ext cx="12192001" cy="6020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userDrawn="1">
  <p:cSld name="1_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-1" y="-1"/>
            <a:ext cx="12192001" cy="6020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2000" cy="6858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1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 bwMode="auto">
          <a:xfrm>
            <a:off x="472960" y="1079503"/>
            <a:ext cx="10372433" cy="5121275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11514220" y="64595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tr-TR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0" y="6465948"/>
            <a:ext cx="12192000" cy="311484"/>
          </a:xfrm>
          <a:prstGeom prst="rect">
            <a:avLst/>
          </a:prstGeom>
          <a:gradFill>
            <a:gsLst>
              <a:gs pos="0">
                <a:schemeClr val="tx1">
                  <a:lumMod val="85000"/>
                  <a:lumOff val="15000"/>
                </a:schemeClr>
              </a:gs>
              <a:gs pos="69000">
                <a:schemeClr val="accent1"/>
              </a:gs>
              <a:gs pos="100000">
                <a:schemeClr val="accent1">
                  <a:alpha val="44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/>
            <a:noAutofit/>
          </a:bodyPr>
          <a:lstStyle/>
          <a:p>
            <a:pPr lvl="0"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72960" y="503479"/>
            <a:ext cx="11505949" cy="410925"/>
          </a:xfrm>
          <a:prstGeom prst="rect">
            <a:avLst/>
          </a:prstGeom>
        </p:spPr>
        <p:txBody>
          <a:bodyPr anchor="ctr"/>
          <a:lstStyle/>
          <a:p>
            <a:pPr marL="0" lvl="0" indent="0">
              <a:spcBef>
                <a:spcPts val="1000"/>
              </a:spcBef>
              <a:buFont typeface="Arial"/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0056" y="1361491"/>
            <a:ext cx="1152885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grpSp>
        <p:nvGrpSpPr>
          <p:cNvPr id="10" name="Group 9"/>
          <p:cNvGrpSpPr/>
          <p:nvPr userDrawn="1"/>
        </p:nvGrpSpPr>
        <p:grpSpPr bwMode="auto">
          <a:xfrm>
            <a:off x="11395161" y="6560777"/>
            <a:ext cx="83508" cy="106503"/>
            <a:chOff x="5240655" y="2869287"/>
            <a:chExt cx="387490" cy="723545"/>
          </a:xfrm>
        </p:grpSpPr>
        <p:cxnSp>
          <p:nvCxnSpPr>
            <p:cNvPr id="11" name="Straight Connector 10"/>
            <p:cNvCxnSpPr>
              <a:cxnSpLocks/>
            </p:cNvCxnSpPr>
            <p:nvPr/>
          </p:nvCxnSpPr>
          <p:spPr bwMode="auto">
            <a:xfrm>
              <a:off x="5240655" y="2869287"/>
              <a:ext cx="383698" cy="386618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cxnSpLocks/>
            </p:cNvCxnSpPr>
            <p:nvPr/>
          </p:nvCxnSpPr>
          <p:spPr bwMode="auto">
            <a:xfrm flipH="1">
              <a:off x="5243038" y="3211778"/>
              <a:ext cx="385107" cy="381054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Date Placeholder 1"/>
          <p:cNvSpPr txBox="1"/>
          <p:nvPr userDrawn="1"/>
        </p:nvSpPr>
        <p:spPr bwMode="auto">
          <a:xfrm>
            <a:off x="195703" y="6483176"/>
            <a:ext cx="2133600" cy="2617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50">
                <a:solidFill>
                  <a:schemeClr val="bg1">
                    <a:lumMod val="85000"/>
                  </a:schemeClr>
                </a:solidFill>
              </a:rPr>
              <a:t>www.parta.com.tr</a:t>
            </a:r>
            <a:endParaRPr lang="en-US" sz="105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 userDrawn="1"/>
        </p:nvPicPr>
        <p:blipFill>
          <a:blip r:embed="rId12"/>
          <a:srcRect l="23592" t="44216" r="23823" b="44135"/>
          <a:stretch/>
        </p:blipFill>
        <p:spPr bwMode="auto">
          <a:xfrm>
            <a:off x="10057186" y="6518362"/>
            <a:ext cx="1208605" cy="2308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1"/>
  <p:txStyles>
    <p:titleStyle>
      <a:lvl1pPr algn="l" defTabSz="914377">
        <a:lnSpc>
          <a:spcPct val="90000"/>
        </a:lnSpc>
        <a:spcBef>
          <a:spcPts val="0"/>
        </a:spcBef>
        <a:buNone/>
        <a:defRPr lang="en-US" sz="2800" b="1">
          <a:solidFill>
            <a:srgbClr val="2D3E50"/>
          </a:solidFill>
          <a:latin typeface="Roboto"/>
          <a:ea typeface="Roboto"/>
          <a:cs typeface="+mn-cs"/>
        </a:defRPr>
      </a:lvl1pPr>
    </p:titleStyle>
    <p:bodyStyle>
      <a:lvl1pPr marL="228594" indent="-228594" algn="l" defTabSz="914377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1pPr>
      <a:lvl2pPr marL="685783" indent="-228594" algn="l" defTabSz="914377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2pPr>
      <a:lvl3pPr marL="1142971" indent="-228594" algn="l" defTabSz="914377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3pPr>
      <a:lvl4pPr marL="1600160" indent="-228594" algn="l" defTabSz="914377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4pPr>
      <a:lvl5pPr marL="2057349" indent="-228594" algn="l" defTabSz="914377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5pPr>
      <a:lvl6pPr marL="2514536" indent="-228594" algn="l" defTabSz="914377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 bwMode="auto">
          <a:xfrm>
            <a:off x="4284441" y="2350893"/>
            <a:ext cx="6402607" cy="1721633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6000" b="1" spc="-200">
                <a:solidFill>
                  <a:schemeClr val="tx1">
                    <a:lumMod val="65000"/>
                    <a:lumOff val="35000"/>
                  </a:schemeClr>
                </a:solidFill>
                <a:latin typeface="Pirulen Rg"/>
                <a:ea typeface="Roboto"/>
              </a:rPr>
              <a:t>PARTA Networks</a:t>
            </a:r>
            <a:endParaRPr/>
          </a:p>
        </p:txBody>
      </p:sp>
      <p:sp>
        <p:nvSpPr>
          <p:cNvPr id="70" name="Rectangle 69"/>
          <p:cNvSpPr/>
          <p:nvPr/>
        </p:nvSpPr>
        <p:spPr bwMode="auto">
          <a:xfrm>
            <a:off x="4617719" y="4072526"/>
            <a:ext cx="57835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Source Sans Pro"/>
                <a:ea typeface="Source Sans Pro"/>
                <a:cs typeface="Arial"/>
              </a:rPr>
              <a:t>Software Defined Everything</a:t>
            </a:r>
            <a:endParaRPr/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 bwMode="auto">
          <a:xfrm>
            <a:off x="3936430" y="2350893"/>
            <a:ext cx="0" cy="22473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02234" y="2574003"/>
            <a:ext cx="1949992" cy="17099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2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 bwMode="auto"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>
              <a:cxnSpLocks/>
            </p:cNvCxnSpPr>
            <p:nvPr/>
          </p:nvCxnSpPr>
          <p:spPr bwMode="auto">
            <a:xfrm rot="16199999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 bwMode="auto"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 bwMode="auto">
              <a:xfrm rot="13514934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 fill="norm" stroke="1" extrusionOk="0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 bwMode="auto">
              <a:xfrm rot="18903745">
                <a:off x="4966494" y="2329812"/>
                <a:ext cx="72279" cy="259242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 fill="norm" stroke="1" extrusionOk="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83" name="Straight Connector 82"/>
            <p:cNvCxnSpPr>
              <a:cxnSpLocks/>
            </p:cNvCxnSpPr>
            <p:nvPr/>
          </p:nvCxnSpPr>
          <p:spPr bwMode="auto">
            <a:xfrm rot="16199999" flipH="1">
              <a:off x="5316216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 bwMode="auto">
          <a:xfrm>
            <a:off x="620301" y="1941579"/>
            <a:ext cx="105254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Kuruluşun ağ oluşturma ihtiyaçlarını, uygulama gereksinimlerini ve iş hedeflerini belirleyin.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WAN bağlantıları, yönlendiriciler ve güvenlik duvarları dahil olmak üzere mevcut ağ altyapısını değerlendirin.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Farklı uygulamalar için trafik modellerini ve bant genişliği kullanımını analiz edin.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SD-WAN çözümü için temel performans göstergelerini (</a:t>
            </a: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KPI'lar</a:t>
            </a: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) tanımlayın.</a:t>
            </a:r>
            <a:endParaRPr lang="en-US" sz="1200">
              <a:solidFill>
                <a:schemeClr val="tx1">
                  <a:lumMod val="65000"/>
                  <a:lumOff val="35000"/>
                </a:schemeClr>
              </a:solidFill>
              <a:latin typeface="Calibri Light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-83593" y="1295338"/>
            <a:ext cx="4066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  <a:ea typeface="Roboto"/>
                <a:cs typeface="Arial"/>
              </a:rPr>
              <a:t>Değerlendirme ve Planlama</a:t>
            </a:r>
            <a:endParaRPr/>
          </a:p>
        </p:txBody>
      </p:sp>
      <p:sp>
        <p:nvSpPr>
          <p:cNvPr id="59" name="Title 8"/>
          <p:cNvSpPr txBox="1"/>
          <p:nvPr/>
        </p:nvSpPr>
        <p:spPr bwMode="auto"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>
              <a:lnSpc>
                <a:spcPct val="90000"/>
              </a:lnSpc>
              <a:spcBef>
                <a:spcPts val="0"/>
              </a:spcBef>
              <a:buNone/>
              <a:defRPr lang="en-US" sz="3200" b="1">
                <a:solidFill>
                  <a:srgbClr val="2D3E50"/>
                </a:solidFill>
                <a:latin typeface="Roboto"/>
                <a:ea typeface="Roboto"/>
                <a:cs typeface="+mn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tr-TR">
                <a:solidFill>
                  <a:schemeClr val="accent1"/>
                </a:solidFill>
              </a:rPr>
              <a:t>Targitas</a:t>
            </a:r>
            <a:r>
              <a:rPr lang="tr-TR">
                <a:solidFill>
                  <a:schemeClr val="accent1"/>
                </a:solidFill>
              </a:rPr>
              <a:t> </a:t>
            </a:r>
            <a:r>
              <a:rPr lang="tr-TR">
                <a:solidFill>
                  <a:schemeClr val="accent2"/>
                </a:solidFill>
              </a:rPr>
              <a:t>SD-WAN Uygulama Yöntemi</a:t>
            </a:r>
            <a:endParaRPr lang="tr-TR"/>
          </a:p>
        </p:txBody>
      </p:sp>
      <p:sp>
        <p:nvSpPr>
          <p:cNvPr id="68" name="Content Placeholder 32"/>
          <p:cNvSpPr txBox="1"/>
          <p:nvPr/>
        </p:nvSpPr>
        <p:spPr bwMode="auto"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tr-TR"/>
              <a:t>SOFTWARE DEFINED EVERYTHING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2000" advClick="1">
        <p159:morph option="byObject"/>
      </p:transition>
    </mc:Choice>
    <mc:Fallback>
      <p:transition spd="slow" advClick="1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3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 bwMode="auto"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>
              <a:cxnSpLocks/>
            </p:cNvCxnSpPr>
            <p:nvPr/>
          </p:nvCxnSpPr>
          <p:spPr bwMode="auto">
            <a:xfrm rot="16199999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 bwMode="auto"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 bwMode="auto">
              <a:xfrm rot="13514934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 fill="norm" stroke="1" extrusionOk="0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 bwMode="auto">
              <a:xfrm rot="18903745">
                <a:off x="4966494" y="2329812"/>
                <a:ext cx="72279" cy="259242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 fill="norm" stroke="1" extrusionOk="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83" name="Straight Connector 82"/>
            <p:cNvCxnSpPr>
              <a:cxnSpLocks/>
            </p:cNvCxnSpPr>
            <p:nvPr/>
          </p:nvCxnSpPr>
          <p:spPr bwMode="auto">
            <a:xfrm rot="16199999" flipH="1">
              <a:off x="5316216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 bwMode="auto">
          <a:xfrm>
            <a:off x="620301" y="1941579"/>
            <a:ext cx="105254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SD-WAN dağıtım modelini belirleyin: şirket içi, bulut tabanlı veya </a:t>
            </a: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hibrit</a:t>
            </a: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Şube ofisleri, veri merkezleri ve bulut bağlantıları da dahil olmak üzere mantıksal ve fiziksel ağ topolojisini tasarlayın.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Gerekli SD-WAN cihazlarının (fiziksel/sanal cihazlar) sayısına ve türüne karar verin.</a:t>
            </a:r>
            <a:endParaRPr lang="tr-TR" sz="180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363582" y="1330831"/>
            <a:ext cx="26358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  <a:ea typeface="Roboto"/>
                <a:cs typeface="Arial"/>
              </a:rPr>
              <a:t>Mimari Tasarım</a:t>
            </a:r>
            <a:endParaRPr/>
          </a:p>
        </p:txBody>
      </p:sp>
      <p:sp>
        <p:nvSpPr>
          <p:cNvPr id="59" name="Title 8"/>
          <p:cNvSpPr txBox="1"/>
          <p:nvPr/>
        </p:nvSpPr>
        <p:spPr bwMode="auto"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>
              <a:lnSpc>
                <a:spcPct val="90000"/>
              </a:lnSpc>
              <a:spcBef>
                <a:spcPts val="0"/>
              </a:spcBef>
              <a:buNone/>
              <a:defRPr lang="en-US" sz="3200" b="1">
                <a:solidFill>
                  <a:srgbClr val="2D3E50"/>
                </a:solidFill>
                <a:latin typeface="Roboto"/>
                <a:ea typeface="Roboto"/>
                <a:cs typeface="+mn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tr-TR">
                <a:solidFill>
                  <a:schemeClr val="accent1"/>
                </a:solidFill>
              </a:rPr>
              <a:t>Targitas</a:t>
            </a:r>
            <a:r>
              <a:rPr lang="tr-TR">
                <a:solidFill>
                  <a:schemeClr val="accent1"/>
                </a:solidFill>
              </a:rPr>
              <a:t> </a:t>
            </a:r>
            <a:r>
              <a:rPr lang="tr-TR">
                <a:solidFill>
                  <a:schemeClr val="accent2"/>
                </a:solidFill>
              </a:rPr>
              <a:t>SD-WAN Uygulama Yöntemi</a:t>
            </a:r>
            <a:endParaRPr lang="tr-TR"/>
          </a:p>
        </p:txBody>
      </p:sp>
      <p:sp>
        <p:nvSpPr>
          <p:cNvPr id="68" name="Content Placeholder 32"/>
          <p:cNvSpPr txBox="1"/>
          <p:nvPr/>
        </p:nvSpPr>
        <p:spPr bwMode="auto"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tr-TR"/>
              <a:t>SOFTWARE DEFINED EVERYTHING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2000" advClick="1">
        <p159:morph option="byObject"/>
      </p:transition>
    </mc:Choice>
    <mc:Fallback>
      <p:transition spd="slow" advClick="1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4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 bwMode="auto"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>
              <a:cxnSpLocks/>
            </p:cNvCxnSpPr>
            <p:nvPr/>
          </p:nvCxnSpPr>
          <p:spPr bwMode="auto">
            <a:xfrm rot="16199999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 bwMode="auto"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 bwMode="auto">
              <a:xfrm rot="13514934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 fill="norm" stroke="1" extrusionOk="0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 bwMode="auto">
              <a:xfrm rot="18903745">
                <a:off x="4966494" y="2329812"/>
                <a:ext cx="72279" cy="259242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 fill="norm" stroke="1" extrusionOk="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83" name="Straight Connector 82"/>
            <p:cNvCxnSpPr>
              <a:cxnSpLocks/>
            </p:cNvCxnSpPr>
            <p:nvPr/>
          </p:nvCxnSpPr>
          <p:spPr bwMode="auto">
            <a:xfrm rot="16199999" flipH="1">
              <a:off x="5316216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 bwMode="auto">
          <a:xfrm>
            <a:off x="620301" y="1941579"/>
            <a:ext cx="10525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WAN aktarım seçeneklerini seçin: MPLS, Metro, </a:t>
            </a: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xDSL</a:t>
            </a: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, LTE, Uydu veya bunların bir kombinasyonu.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Her uygulama türü için bağlantı özelliklerini ve bant genişliği tahsisini tanımlayın.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Ağ güvenilirliğini sağlamak için </a:t>
            </a: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yedeklilik</a:t>
            </a: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ve yük devretme mekanizmalarını göz önünde bulundurun.</a:t>
            </a:r>
            <a:endParaRPr/>
          </a:p>
        </p:txBody>
      </p:sp>
      <p:sp>
        <p:nvSpPr>
          <p:cNvPr id="34" name="Rectangle 33"/>
          <p:cNvSpPr/>
          <p:nvPr/>
        </p:nvSpPr>
        <p:spPr bwMode="auto">
          <a:xfrm>
            <a:off x="-392231" y="1330831"/>
            <a:ext cx="4256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  <a:ea typeface="Roboto"/>
                <a:cs typeface="Arial"/>
              </a:rPr>
              <a:t>Bağlantı ve Ulaşım</a:t>
            </a:r>
            <a:endParaRPr/>
          </a:p>
        </p:txBody>
      </p:sp>
      <p:sp>
        <p:nvSpPr>
          <p:cNvPr id="59" name="Title 8"/>
          <p:cNvSpPr txBox="1"/>
          <p:nvPr/>
        </p:nvSpPr>
        <p:spPr bwMode="auto"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>
              <a:lnSpc>
                <a:spcPct val="90000"/>
              </a:lnSpc>
              <a:spcBef>
                <a:spcPts val="0"/>
              </a:spcBef>
              <a:buNone/>
              <a:defRPr lang="en-US" sz="3200" b="1">
                <a:solidFill>
                  <a:srgbClr val="2D3E50"/>
                </a:solidFill>
                <a:latin typeface="Roboto"/>
                <a:ea typeface="Roboto"/>
                <a:cs typeface="+mn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tr-TR">
                <a:solidFill>
                  <a:schemeClr val="accent1"/>
                </a:solidFill>
              </a:rPr>
              <a:t>Targitas</a:t>
            </a:r>
            <a:r>
              <a:rPr lang="tr-TR">
                <a:solidFill>
                  <a:schemeClr val="accent1"/>
                </a:solidFill>
              </a:rPr>
              <a:t> </a:t>
            </a:r>
            <a:r>
              <a:rPr lang="tr-TR">
                <a:solidFill>
                  <a:schemeClr val="accent2"/>
                </a:solidFill>
              </a:rPr>
              <a:t>SD-WAN Uygulama Yöntemi</a:t>
            </a:r>
            <a:endParaRPr lang="tr-TR"/>
          </a:p>
        </p:txBody>
      </p:sp>
      <p:sp>
        <p:nvSpPr>
          <p:cNvPr id="68" name="Content Placeholder 32"/>
          <p:cNvSpPr txBox="1"/>
          <p:nvPr/>
        </p:nvSpPr>
        <p:spPr bwMode="auto"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tr-TR"/>
              <a:t>SOFTWARE DEFINED EVERYTHING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2000" advClick="1">
        <p159:morph option="byObject"/>
      </p:transition>
    </mc:Choice>
    <mc:Fallback>
      <p:transition spd="slow" advClick="1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5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 bwMode="auto"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>
              <a:cxnSpLocks/>
            </p:cNvCxnSpPr>
            <p:nvPr/>
          </p:nvCxnSpPr>
          <p:spPr bwMode="auto">
            <a:xfrm rot="16199999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 bwMode="auto"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 bwMode="auto">
              <a:xfrm rot="13514934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 fill="norm" stroke="1" extrusionOk="0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 bwMode="auto">
              <a:xfrm rot="18903745">
                <a:off x="4966494" y="2329812"/>
                <a:ext cx="72279" cy="259242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 fill="norm" stroke="1" extrusionOk="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83" name="Straight Connector 82"/>
            <p:cNvCxnSpPr>
              <a:cxnSpLocks/>
            </p:cNvCxnSpPr>
            <p:nvPr/>
          </p:nvCxnSpPr>
          <p:spPr bwMode="auto">
            <a:xfrm rot="16199999" flipH="1">
              <a:off x="5316216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 bwMode="auto">
          <a:xfrm>
            <a:off x="620301" y="1941579"/>
            <a:ext cx="105254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Taşınacak veriler için şifreleme </a:t>
            </a: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methodlarını</a:t>
            </a: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belirleyin. (</a:t>
            </a: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Wireguard</a:t>
            </a: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? </a:t>
            </a: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IPSec</a:t>
            </a: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)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Yeni nesil güvenlik duvarları (NGFW) ve izinsiz giriş tespit/önleme sistemleri (IDS/IPS) gibi güvenlik hizmetlerini entegre edin.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Hassas trafiği normal trafikten ayırmak için </a:t>
            </a: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segmentasyonu</a:t>
            </a: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ayarlayın.</a:t>
            </a:r>
            <a:endParaRPr/>
          </a:p>
        </p:txBody>
      </p:sp>
      <p:sp>
        <p:nvSpPr>
          <p:cNvPr id="34" name="Rectangle 33"/>
          <p:cNvSpPr/>
          <p:nvPr/>
        </p:nvSpPr>
        <p:spPr bwMode="auto">
          <a:xfrm>
            <a:off x="-285423" y="1330831"/>
            <a:ext cx="4256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  <a:ea typeface="Roboto"/>
                <a:cs typeface="Arial"/>
              </a:rPr>
              <a:t>Güvenlik Hususları</a:t>
            </a:r>
            <a:endParaRPr/>
          </a:p>
        </p:txBody>
      </p:sp>
      <p:sp>
        <p:nvSpPr>
          <p:cNvPr id="59" name="Title 8"/>
          <p:cNvSpPr txBox="1"/>
          <p:nvPr/>
        </p:nvSpPr>
        <p:spPr bwMode="auto"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>
              <a:lnSpc>
                <a:spcPct val="90000"/>
              </a:lnSpc>
              <a:spcBef>
                <a:spcPts val="0"/>
              </a:spcBef>
              <a:buNone/>
              <a:defRPr lang="en-US" sz="3200" b="1">
                <a:solidFill>
                  <a:srgbClr val="2D3E50"/>
                </a:solidFill>
                <a:latin typeface="Roboto"/>
                <a:ea typeface="Roboto"/>
                <a:cs typeface="+mn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tr-TR">
                <a:solidFill>
                  <a:schemeClr val="accent1"/>
                </a:solidFill>
              </a:rPr>
              <a:t>Targitas</a:t>
            </a:r>
            <a:r>
              <a:rPr lang="tr-TR">
                <a:solidFill>
                  <a:schemeClr val="accent1"/>
                </a:solidFill>
              </a:rPr>
              <a:t> </a:t>
            </a:r>
            <a:r>
              <a:rPr lang="tr-TR">
                <a:solidFill>
                  <a:schemeClr val="accent2"/>
                </a:solidFill>
              </a:rPr>
              <a:t>SD-WAN Uygulama Yöntemi</a:t>
            </a:r>
            <a:endParaRPr lang="tr-TR"/>
          </a:p>
        </p:txBody>
      </p:sp>
      <p:sp>
        <p:nvSpPr>
          <p:cNvPr id="68" name="Content Placeholder 32"/>
          <p:cNvSpPr txBox="1"/>
          <p:nvPr/>
        </p:nvSpPr>
        <p:spPr bwMode="auto"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tr-TR"/>
              <a:t>SOFTWARE DEFINED EVERYTHING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2000" advClick="1">
        <p159:morph option="byObject"/>
      </p:transition>
    </mc:Choice>
    <mc:Fallback>
      <p:transition spd="slow" advClick="1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6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 bwMode="auto"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>
              <a:cxnSpLocks/>
            </p:cNvCxnSpPr>
            <p:nvPr/>
          </p:nvCxnSpPr>
          <p:spPr bwMode="auto">
            <a:xfrm rot="16199999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 bwMode="auto"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 bwMode="auto">
              <a:xfrm rot="13514934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 fill="norm" stroke="1" extrusionOk="0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 bwMode="auto">
              <a:xfrm rot="18903745">
                <a:off x="4966494" y="2329812"/>
                <a:ext cx="72279" cy="259242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 fill="norm" stroke="1" extrusionOk="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83" name="Straight Connector 82"/>
            <p:cNvCxnSpPr>
              <a:cxnSpLocks/>
            </p:cNvCxnSpPr>
            <p:nvPr/>
          </p:nvCxnSpPr>
          <p:spPr bwMode="auto">
            <a:xfrm rot="16199999" flipH="1">
              <a:off x="5316216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 bwMode="auto">
          <a:xfrm>
            <a:off x="620301" y="1941579"/>
            <a:ext cx="10525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Uygulama performansı gereksinimlerine göre uygulamaya duyarlı yönlendirmeyi yapılandırın.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Kritik uygulamalara öncelik vermek için Hizmet Kalitesi (</a:t>
            </a: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QoS</a:t>
            </a: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) politikalarını uygulayın.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Trafiği gerçek zamanlı bağlantı koşullarına göre akıllıca yönlendirmek için dinamik yol seçiminden yararlanın.</a:t>
            </a:r>
            <a:endParaRPr lang="tr-TR" sz="180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-405176" y="1361266"/>
            <a:ext cx="4256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  <a:ea typeface="Roboto"/>
                <a:cs typeface="Arial"/>
              </a:rPr>
              <a:t>Trafik Yönetimi</a:t>
            </a:r>
            <a:endParaRPr/>
          </a:p>
        </p:txBody>
      </p:sp>
      <p:sp>
        <p:nvSpPr>
          <p:cNvPr id="59" name="Title 8"/>
          <p:cNvSpPr txBox="1"/>
          <p:nvPr/>
        </p:nvSpPr>
        <p:spPr bwMode="auto"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>
              <a:lnSpc>
                <a:spcPct val="90000"/>
              </a:lnSpc>
              <a:spcBef>
                <a:spcPts val="0"/>
              </a:spcBef>
              <a:buNone/>
              <a:defRPr lang="en-US" sz="3200" b="1">
                <a:solidFill>
                  <a:srgbClr val="2D3E50"/>
                </a:solidFill>
                <a:latin typeface="Roboto"/>
                <a:ea typeface="Roboto"/>
                <a:cs typeface="+mn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tr-TR">
                <a:solidFill>
                  <a:schemeClr val="accent1"/>
                </a:solidFill>
              </a:rPr>
              <a:t>Targitas</a:t>
            </a:r>
            <a:r>
              <a:rPr lang="tr-TR">
                <a:solidFill>
                  <a:schemeClr val="accent1"/>
                </a:solidFill>
              </a:rPr>
              <a:t> </a:t>
            </a:r>
            <a:r>
              <a:rPr lang="tr-TR">
                <a:solidFill>
                  <a:schemeClr val="accent2"/>
                </a:solidFill>
              </a:rPr>
              <a:t>SD-WAN Uygulama Yöntemi</a:t>
            </a:r>
            <a:endParaRPr lang="tr-TR"/>
          </a:p>
        </p:txBody>
      </p:sp>
      <p:sp>
        <p:nvSpPr>
          <p:cNvPr id="68" name="Content Placeholder 32"/>
          <p:cNvSpPr txBox="1"/>
          <p:nvPr/>
        </p:nvSpPr>
        <p:spPr bwMode="auto"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tr-TR"/>
              <a:t>SOFTWARE DEFINED EVERYTHING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2000" advClick="1">
        <p159:morph option="byObject"/>
      </p:transition>
    </mc:Choice>
    <mc:Fallback>
      <p:transition spd="slow" advClick="1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7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 bwMode="auto"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>
              <a:cxnSpLocks/>
            </p:cNvCxnSpPr>
            <p:nvPr/>
          </p:nvCxnSpPr>
          <p:spPr bwMode="auto">
            <a:xfrm rot="16199999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 bwMode="auto"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 bwMode="auto">
              <a:xfrm rot="13514934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 fill="norm" stroke="1" extrusionOk="0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 bwMode="auto">
              <a:xfrm rot="18903745">
                <a:off x="4966494" y="2329812"/>
                <a:ext cx="72279" cy="259242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 fill="norm" stroke="1" extrusionOk="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83" name="Straight Connector 82"/>
            <p:cNvCxnSpPr>
              <a:cxnSpLocks/>
            </p:cNvCxnSpPr>
            <p:nvPr/>
          </p:nvCxnSpPr>
          <p:spPr bwMode="auto">
            <a:xfrm rot="16199999" flipH="1">
              <a:off x="5316216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 bwMode="auto">
          <a:xfrm>
            <a:off x="620301" y="1941579"/>
            <a:ext cx="105254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SD-WAN cihazlarını düzenlemek ve yapılandırmak için merkezi bir yönetim platformu kurun.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Ağ performansını, trafik düzenlerini ve güvenlik olaylarını izlemek için tek panelli bir kontrol paneli uygulayın.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Tüm şubelerde tutarlı ağ politikaları sağlamak için politika tabanlı yapılandırma değişikliklerini etkinleştirin.</a:t>
            </a:r>
            <a:endParaRPr/>
          </a:p>
        </p:txBody>
      </p:sp>
      <p:sp>
        <p:nvSpPr>
          <p:cNvPr id="34" name="Rectangle 33"/>
          <p:cNvSpPr/>
          <p:nvPr/>
        </p:nvSpPr>
        <p:spPr bwMode="auto">
          <a:xfrm>
            <a:off x="-392231" y="1315442"/>
            <a:ext cx="4256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tr-TR" sz="1800" b="1">
                <a:solidFill>
                  <a:schemeClr val="bg2">
                    <a:lumMod val="50000"/>
                  </a:schemeClr>
                </a:solidFill>
                <a:latin typeface="Calibri"/>
                <a:ea typeface="Times New Roman"/>
                <a:cs typeface="Times New Roman"/>
              </a:rPr>
              <a:t>Merkezi Yönetim</a:t>
            </a:r>
            <a:endParaRPr lang="en-US" sz="1600" b="1">
              <a:solidFill>
                <a:schemeClr val="bg2">
                  <a:lumMod val="50000"/>
                </a:schemeClr>
              </a:solidFill>
              <a:latin typeface="Roboto"/>
              <a:ea typeface="Roboto"/>
              <a:cs typeface="Arial"/>
            </a:endParaRPr>
          </a:p>
        </p:txBody>
      </p:sp>
      <p:sp>
        <p:nvSpPr>
          <p:cNvPr id="59" name="Title 8"/>
          <p:cNvSpPr txBox="1"/>
          <p:nvPr/>
        </p:nvSpPr>
        <p:spPr bwMode="auto"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>
              <a:lnSpc>
                <a:spcPct val="90000"/>
              </a:lnSpc>
              <a:spcBef>
                <a:spcPts val="0"/>
              </a:spcBef>
              <a:buNone/>
              <a:defRPr lang="en-US" sz="3200" b="1">
                <a:solidFill>
                  <a:srgbClr val="2D3E50"/>
                </a:solidFill>
                <a:latin typeface="Roboto"/>
                <a:ea typeface="Roboto"/>
                <a:cs typeface="+mn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tr-TR">
                <a:solidFill>
                  <a:schemeClr val="accent1"/>
                </a:solidFill>
              </a:rPr>
              <a:t>Targitas</a:t>
            </a:r>
            <a:r>
              <a:rPr lang="tr-TR">
                <a:solidFill>
                  <a:schemeClr val="accent1"/>
                </a:solidFill>
              </a:rPr>
              <a:t> </a:t>
            </a:r>
            <a:r>
              <a:rPr lang="tr-TR">
                <a:solidFill>
                  <a:schemeClr val="accent2"/>
                </a:solidFill>
              </a:rPr>
              <a:t>SD-WAN Uygulama Yöntemi</a:t>
            </a:r>
            <a:endParaRPr lang="tr-TR"/>
          </a:p>
        </p:txBody>
      </p:sp>
      <p:sp>
        <p:nvSpPr>
          <p:cNvPr id="68" name="Content Placeholder 32"/>
          <p:cNvSpPr txBox="1"/>
          <p:nvPr/>
        </p:nvSpPr>
        <p:spPr bwMode="auto"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tr-TR"/>
              <a:t>SOFTWARE DEFINED EVERYTHING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2000" advClick="1">
        <p159:morph option="byObject"/>
      </p:transition>
    </mc:Choice>
    <mc:Fallback>
      <p:transition spd="slow" advClick="1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8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 bwMode="auto"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>
              <a:cxnSpLocks/>
            </p:cNvCxnSpPr>
            <p:nvPr/>
          </p:nvCxnSpPr>
          <p:spPr bwMode="auto">
            <a:xfrm rot="16199999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 bwMode="auto"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 bwMode="auto">
              <a:xfrm rot="13514934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 fill="norm" stroke="1" extrusionOk="0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 bwMode="auto">
              <a:xfrm rot="18903745">
                <a:off x="4966494" y="2329812"/>
                <a:ext cx="72279" cy="259242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 fill="norm" stroke="1" extrusionOk="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83" name="Straight Connector 82"/>
            <p:cNvCxnSpPr>
              <a:cxnSpLocks/>
            </p:cNvCxnSpPr>
            <p:nvPr/>
          </p:nvCxnSpPr>
          <p:spPr bwMode="auto">
            <a:xfrm rot="16199999" flipH="1">
              <a:off x="5316216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 bwMode="auto">
          <a:xfrm>
            <a:off x="620301" y="1941579"/>
            <a:ext cx="10525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Uygulama davranışı ve performansı hakkında bilgi edinmek için derin paket incelemesini (DPI) uygulayın.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Trafiği kullanıcı tanımlı politikalara ve gerçek zamanlı koşullara göre yönlendirmek için uygulama yönlendirmeyi kullanın.</a:t>
            </a:r>
            <a:endParaRPr lang="tr-TR" sz="180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436093" y="1327722"/>
            <a:ext cx="4256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tr-TR" sz="1800" b="1">
                <a:solidFill>
                  <a:schemeClr val="bg2">
                    <a:lumMod val="50000"/>
                  </a:schemeClr>
                </a:solidFill>
                <a:latin typeface="Calibri"/>
                <a:ea typeface="Times New Roman"/>
                <a:cs typeface="Calibri"/>
              </a:rPr>
              <a:t>Uygulama Görünürlüğü ve Kontrolü</a:t>
            </a:r>
            <a:endParaRPr lang="en-US" sz="1600" b="1">
              <a:solidFill>
                <a:schemeClr val="bg2">
                  <a:lumMod val="50000"/>
                </a:schemeClr>
              </a:solidFill>
              <a:latin typeface="Roboto"/>
              <a:ea typeface="Roboto"/>
              <a:cs typeface="Arial"/>
            </a:endParaRPr>
          </a:p>
        </p:txBody>
      </p:sp>
      <p:sp>
        <p:nvSpPr>
          <p:cNvPr id="59" name="Title 8"/>
          <p:cNvSpPr txBox="1"/>
          <p:nvPr/>
        </p:nvSpPr>
        <p:spPr bwMode="auto"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>
              <a:lnSpc>
                <a:spcPct val="90000"/>
              </a:lnSpc>
              <a:spcBef>
                <a:spcPts val="0"/>
              </a:spcBef>
              <a:buNone/>
              <a:defRPr lang="en-US" sz="3200" b="1">
                <a:solidFill>
                  <a:srgbClr val="2D3E50"/>
                </a:solidFill>
                <a:latin typeface="Roboto"/>
                <a:ea typeface="Roboto"/>
                <a:cs typeface="+mn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tr-TR">
                <a:solidFill>
                  <a:schemeClr val="accent1"/>
                </a:solidFill>
              </a:rPr>
              <a:t>Targitas</a:t>
            </a:r>
            <a:r>
              <a:rPr lang="tr-TR">
                <a:solidFill>
                  <a:schemeClr val="accent1"/>
                </a:solidFill>
              </a:rPr>
              <a:t> </a:t>
            </a:r>
            <a:r>
              <a:rPr lang="tr-TR">
                <a:solidFill>
                  <a:schemeClr val="accent2"/>
                </a:solidFill>
              </a:rPr>
              <a:t>SD-WAN Uygulama Yöntemi</a:t>
            </a:r>
            <a:endParaRPr lang="tr-TR"/>
          </a:p>
        </p:txBody>
      </p:sp>
      <p:sp>
        <p:nvSpPr>
          <p:cNvPr id="68" name="Content Placeholder 32"/>
          <p:cNvSpPr txBox="1"/>
          <p:nvPr/>
        </p:nvSpPr>
        <p:spPr bwMode="auto"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tr-TR"/>
              <a:t>SOFTWARE DEFINED EVERYTHING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2000" advClick="1">
        <p159:morph option="byObject"/>
      </p:transition>
    </mc:Choice>
    <mc:Fallback>
      <p:transition spd="slow" advClick="1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9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 bwMode="auto"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>
              <a:cxnSpLocks/>
            </p:cNvCxnSpPr>
            <p:nvPr/>
          </p:nvCxnSpPr>
          <p:spPr bwMode="auto">
            <a:xfrm rot="16199999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 bwMode="auto"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 bwMode="auto">
              <a:xfrm rot="13514934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 fill="norm" stroke="1" extrusionOk="0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 bwMode="auto">
              <a:xfrm rot="18903745">
                <a:off x="4966494" y="2329812"/>
                <a:ext cx="72279" cy="259242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 fill="norm" stroke="1" extrusionOk="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83" name="Straight Connector 82"/>
            <p:cNvCxnSpPr>
              <a:cxnSpLocks/>
            </p:cNvCxnSpPr>
            <p:nvPr/>
          </p:nvCxnSpPr>
          <p:spPr bwMode="auto">
            <a:xfrm rot="16199999" flipH="1">
              <a:off x="5316216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 bwMode="auto">
          <a:xfrm>
            <a:off x="620301" y="1941579"/>
            <a:ext cx="10525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KPI'ları</a:t>
            </a: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ve ağ sağlığını izlemek için ağ izleme araçlarını uygulayın.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Uygulama performansı, bant genişliği kullanımı ve kullanıcı deneyimine ilişkin verileri toplayın ve analiz edin.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Trendleri belirlemek, sorunları gidermek ve ağ performansını optimize etmek için analitikten yararlanın.</a:t>
            </a:r>
            <a:endParaRPr lang="tr-TR" sz="180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-285423" y="1316448"/>
            <a:ext cx="4256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tr-TR" sz="1800" b="1">
                <a:solidFill>
                  <a:schemeClr val="bg2">
                    <a:lumMod val="50000"/>
                  </a:schemeClr>
                </a:solidFill>
                <a:latin typeface="Calibri"/>
                <a:ea typeface="Times New Roman"/>
                <a:cs typeface="Times New Roman"/>
              </a:rPr>
              <a:t>İzleme ve Analitik</a:t>
            </a:r>
            <a:endParaRPr lang="en-US" sz="1600" b="1">
              <a:solidFill>
                <a:schemeClr val="bg2">
                  <a:lumMod val="50000"/>
                </a:schemeClr>
              </a:solidFill>
              <a:latin typeface="Roboto"/>
              <a:ea typeface="Roboto"/>
              <a:cs typeface="Arial"/>
            </a:endParaRPr>
          </a:p>
        </p:txBody>
      </p:sp>
      <p:sp>
        <p:nvSpPr>
          <p:cNvPr id="59" name="Title 8"/>
          <p:cNvSpPr txBox="1"/>
          <p:nvPr/>
        </p:nvSpPr>
        <p:spPr bwMode="auto"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>
              <a:lnSpc>
                <a:spcPct val="90000"/>
              </a:lnSpc>
              <a:spcBef>
                <a:spcPts val="0"/>
              </a:spcBef>
              <a:buNone/>
              <a:defRPr lang="en-US" sz="3200" b="1">
                <a:solidFill>
                  <a:srgbClr val="2D3E50"/>
                </a:solidFill>
                <a:latin typeface="Roboto"/>
                <a:ea typeface="Roboto"/>
                <a:cs typeface="+mn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tr-TR">
                <a:solidFill>
                  <a:schemeClr val="accent1"/>
                </a:solidFill>
              </a:rPr>
              <a:t>Targitas</a:t>
            </a:r>
            <a:r>
              <a:rPr lang="tr-TR">
                <a:solidFill>
                  <a:schemeClr val="accent1"/>
                </a:solidFill>
              </a:rPr>
              <a:t> </a:t>
            </a:r>
            <a:r>
              <a:rPr lang="tr-TR">
                <a:solidFill>
                  <a:schemeClr val="accent2"/>
                </a:solidFill>
              </a:rPr>
              <a:t>SD-WAN Uygulama Yöntemi</a:t>
            </a:r>
            <a:endParaRPr lang="tr-TR"/>
          </a:p>
        </p:txBody>
      </p:sp>
      <p:sp>
        <p:nvSpPr>
          <p:cNvPr id="68" name="Content Placeholder 32"/>
          <p:cNvSpPr txBox="1"/>
          <p:nvPr/>
        </p:nvSpPr>
        <p:spPr bwMode="auto"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tr-TR"/>
              <a:t>SOFTWARE DEFINED EVERYTHING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2000" advClick="1">
        <p159:morph option="byObject"/>
      </p:transition>
    </mc:Choice>
    <mc:Fallback>
      <p:transition spd="slow" advClick="1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10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 bwMode="auto"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>
              <a:cxnSpLocks/>
            </p:cNvCxnSpPr>
            <p:nvPr/>
          </p:nvCxnSpPr>
          <p:spPr bwMode="auto">
            <a:xfrm rot="16199999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 bwMode="auto"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 bwMode="auto">
              <a:xfrm rot="13514934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 fill="norm" stroke="1" extrusionOk="0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 bwMode="auto">
              <a:xfrm rot="18903745">
                <a:off x="4966494" y="2329812"/>
                <a:ext cx="72279" cy="259242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 fill="norm" stroke="1" extrusionOk="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83" name="Straight Connector 82"/>
            <p:cNvCxnSpPr>
              <a:cxnSpLocks/>
            </p:cNvCxnSpPr>
            <p:nvPr/>
          </p:nvCxnSpPr>
          <p:spPr bwMode="auto">
            <a:xfrm rot="16199999" flipH="1">
              <a:off x="5316216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 bwMode="auto">
          <a:xfrm>
            <a:off x="620301" y="1941579"/>
            <a:ext cx="10525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Tam dağıtımdan önce kontrollü bir ortamda kapsamlı testler gerçekleştirin.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Bir şube veya konum alt kümesinden başlayarak aşamalı bir dağıtım gerçekleştirin.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Beklenmeyen sorunları tespit etmek için ilk dağıtım sırasında ağı yakından izleyin.</a:t>
            </a:r>
            <a:endParaRPr/>
          </a:p>
        </p:txBody>
      </p:sp>
      <p:sp>
        <p:nvSpPr>
          <p:cNvPr id="34" name="Rectangle 33"/>
          <p:cNvSpPr/>
          <p:nvPr/>
        </p:nvSpPr>
        <p:spPr bwMode="auto">
          <a:xfrm>
            <a:off x="177565" y="1291654"/>
            <a:ext cx="4256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tr-TR" sz="1800" b="1">
                <a:solidFill>
                  <a:schemeClr val="bg2">
                    <a:lumMod val="50000"/>
                  </a:schemeClr>
                </a:solidFill>
                <a:latin typeface="Calibri"/>
                <a:ea typeface="Times New Roman"/>
                <a:cs typeface="Times New Roman"/>
              </a:rPr>
              <a:t>Test etme ve kullanıma sunma</a:t>
            </a:r>
            <a:endParaRPr lang="en-US" sz="1600" b="1">
              <a:solidFill>
                <a:schemeClr val="bg2">
                  <a:lumMod val="50000"/>
                </a:schemeClr>
              </a:solidFill>
              <a:latin typeface="Roboto"/>
              <a:ea typeface="Roboto"/>
              <a:cs typeface="Arial"/>
            </a:endParaRPr>
          </a:p>
        </p:txBody>
      </p:sp>
      <p:sp>
        <p:nvSpPr>
          <p:cNvPr id="59" name="Title 8"/>
          <p:cNvSpPr txBox="1"/>
          <p:nvPr/>
        </p:nvSpPr>
        <p:spPr bwMode="auto"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>
              <a:lnSpc>
                <a:spcPct val="90000"/>
              </a:lnSpc>
              <a:spcBef>
                <a:spcPts val="0"/>
              </a:spcBef>
              <a:buNone/>
              <a:defRPr lang="en-US" sz="3200" b="1">
                <a:solidFill>
                  <a:srgbClr val="2D3E50"/>
                </a:solidFill>
                <a:latin typeface="Roboto"/>
                <a:ea typeface="Roboto"/>
                <a:cs typeface="+mn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tr-TR">
                <a:solidFill>
                  <a:schemeClr val="accent1"/>
                </a:solidFill>
              </a:rPr>
              <a:t>Targitas</a:t>
            </a:r>
            <a:r>
              <a:rPr lang="tr-TR">
                <a:solidFill>
                  <a:schemeClr val="accent1"/>
                </a:solidFill>
              </a:rPr>
              <a:t> </a:t>
            </a:r>
            <a:r>
              <a:rPr lang="tr-TR">
                <a:solidFill>
                  <a:schemeClr val="accent2"/>
                </a:solidFill>
              </a:rPr>
              <a:t>SD-WAN Uygulama Yöntemi</a:t>
            </a:r>
            <a:endParaRPr lang="tr-TR"/>
          </a:p>
        </p:txBody>
      </p:sp>
      <p:sp>
        <p:nvSpPr>
          <p:cNvPr id="68" name="Content Placeholder 32"/>
          <p:cNvSpPr txBox="1"/>
          <p:nvPr/>
        </p:nvSpPr>
        <p:spPr bwMode="auto"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tr-TR"/>
              <a:t>SOFTWARE DEFINED EVERYTHING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2000" advClick="1">
        <p159:morph option="byObject"/>
      </p:transition>
    </mc:Choice>
    <mc:Fallback>
      <p:transition spd="slow" advClick="1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11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 bwMode="auto"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>
              <a:cxnSpLocks/>
            </p:cNvCxnSpPr>
            <p:nvPr/>
          </p:nvCxnSpPr>
          <p:spPr bwMode="auto">
            <a:xfrm rot="16199999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 bwMode="auto"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 bwMode="auto">
              <a:xfrm rot="13514934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 fill="norm" stroke="1" extrusionOk="0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 bwMode="auto">
              <a:xfrm rot="18903745">
                <a:off x="4966494" y="2329812"/>
                <a:ext cx="72279" cy="259242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 fill="norm" stroke="1" extrusionOk="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83" name="Straight Connector 82"/>
            <p:cNvCxnSpPr>
              <a:cxnSpLocks/>
            </p:cNvCxnSpPr>
            <p:nvPr/>
          </p:nvCxnSpPr>
          <p:spPr bwMode="auto">
            <a:xfrm rot="16199999" flipH="1">
              <a:off x="5316216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 bwMode="auto">
          <a:xfrm>
            <a:off x="620301" y="1941579"/>
            <a:ext cx="10525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BT personeline SD-WAN çözümünü yönetme ve sorun giderme konusunda eğitim verin.</a:t>
            </a:r>
            <a:endParaRPr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  <a:defRPr/>
            </a:pPr>
            <a:r>
              <a:rPr lang="tr-TR" sz="180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Teknik sorunları, güncellemeleri ve bakımı ele almak için bir destek mekanizması oluşturun.</a:t>
            </a:r>
            <a:endParaRPr lang="tr-TR" sz="180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-285423" y="1291654"/>
            <a:ext cx="4256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tr-TR" sz="1800" b="1">
                <a:solidFill>
                  <a:schemeClr val="bg2">
                    <a:lumMod val="50000"/>
                  </a:schemeClr>
                </a:solidFill>
                <a:latin typeface="Calibri"/>
                <a:ea typeface="Times New Roman"/>
                <a:cs typeface="Times New Roman"/>
              </a:rPr>
              <a:t>Eğitim ve Destek</a:t>
            </a:r>
            <a:endParaRPr lang="en-US" sz="1600" b="1">
              <a:solidFill>
                <a:schemeClr val="bg2">
                  <a:lumMod val="50000"/>
                </a:schemeClr>
              </a:solidFill>
              <a:latin typeface="Roboto"/>
              <a:ea typeface="Roboto"/>
              <a:cs typeface="Arial"/>
            </a:endParaRPr>
          </a:p>
        </p:txBody>
      </p:sp>
      <p:sp>
        <p:nvSpPr>
          <p:cNvPr id="59" name="Title 8"/>
          <p:cNvSpPr txBox="1"/>
          <p:nvPr/>
        </p:nvSpPr>
        <p:spPr bwMode="auto"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>
              <a:lnSpc>
                <a:spcPct val="90000"/>
              </a:lnSpc>
              <a:spcBef>
                <a:spcPts val="0"/>
              </a:spcBef>
              <a:buNone/>
              <a:defRPr lang="en-US" sz="3200" b="1">
                <a:solidFill>
                  <a:srgbClr val="2D3E50"/>
                </a:solidFill>
                <a:latin typeface="Roboto"/>
                <a:ea typeface="Roboto"/>
                <a:cs typeface="+mn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tr-TR">
                <a:solidFill>
                  <a:schemeClr val="accent1"/>
                </a:solidFill>
              </a:rPr>
              <a:t>Targitas</a:t>
            </a:r>
            <a:r>
              <a:rPr lang="tr-TR">
                <a:solidFill>
                  <a:schemeClr val="accent1"/>
                </a:solidFill>
              </a:rPr>
              <a:t> </a:t>
            </a:r>
            <a:r>
              <a:rPr lang="tr-TR">
                <a:solidFill>
                  <a:schemeClr val="accent2"/>
                </a:solidFill>
              </a:rPr>
              <a:t>SD-WAN Uygulama Yöntemi</a:t>
            </a:r>
            <a:endParaRPr lang="tr-TR"/>
          </a:p>
        </p:txBody>
      </p:sp>
      <p:sp>
        <p:nvSpPr>
          <p:cNvPr id="68" name="Content Placeholder 32"/>
          <p:cNvSpPr txBox="1"/>
          <p:nvPr/>
        </p:nvSpPr>
        <p:spPr bwMode="auto"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tr-TR"/>
              <a:t>SOFTWARE DEFINED EVERYTHING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2000" advClick="1">
        <p159:morph option="byObject"/>
      </p:transition>
    </mc:Choice>
    <mc:Fallback>
      <p:transition spd="slow" advClick="1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 bwMode="auto">
          <a:xfrm>
            <a:off x="589049" y="3018074"/>
            <a:ext cx="11505949" cy="410925"/>
          </a:xfr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en-US" sz="3200">
                <a:solidFill>
                  <a:schemeClr val="tx1"/>
                </a:solidFill>
              </a:rPr>
              <a:t>THANKS</a:t>
            </a:r>
            <a:r>
              <a:rPr lang="en-US" sz="3200">
                <a:solidFill>
                  <a:schemeClr val="accent1"/>
                </a:solidFill>
              </a:rPr>
              <a:t> FOR YOUR INTEREST </a:t>
            </a:r>
            <a:endParaRPr lang="en-US" sz="3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11490747" y="6479743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fld id="{48F63A3B-78C7-47BE-AE5E-E10140E04643}" type="slidenum">
              <a:rPr lang="en-US"/>
              <a:t>18</a:t>
            </a:fld>
            <a:endParaRPr lang="en-US"/>
          </a:p>
        </p:txBody>
      </p:sp>
      <p:sp>
        <p:nvSpPr>
          <p:cNvPr id="33" name="Content Placeholder 32"/>
          <p:cNvSpPr>
            <a:spLocks noGrp="1"/>
          </p:cNvSpPr>
          <p:nvPr>
            <p:ph sz="quarter" idx="13"/>
          </p:nvPr>
        </p:nvSpPr>
        <p:spPr bwMode="auto">
          <a:xfrm>
            <a:off x="635941" y="3507823"/>
            <a:ext cx="6470762" cy="5334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</a:rPr>
              <a:t>Parta Networks| Network and Network Security</a:t>
            </a:r>
            <a:endParaRPr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94640" y="2939252"/>
            <a:ext cx="241300" cy="533400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 bwMode="auto">
          <a:xfrm>
            <a:off x="43924" y="298939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0" name="Content Placeholder 32"/>
          <p:cNvSpPr txBox="1"/>
          <p:nvPr/>
        </p:nvSpPr>
        <p:spPr bwMode="auto">
          <a:xfrm>
            <a:off x="635941" y="3939315"/>
            <a:ext cx="6470762" cy="53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tr-TR" sz="2400">
                <a:solidFill>
                  <a:schemeClr val="tx1">
                    <a:lumMod val="85000"/>
                    <a:lumOff val="15000"/>
                  </a:schemeClr>
                </a:solidFill>
              </a:rPr>
              <a:t>bilgi@parta.com.tr</a:t>
            </a:r>
            <a:endParaRPr lang="tr-TR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2000" advClick="1">
        <p159:morph option="byObject"/>
      </p:transition>
    </mc:Choice>
    <mc:Fallback>
      <p:transition spd="slow" advClick="1">
        <p:fade/>
      </p:transition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2017-Blue">
      <a:dk1>
        <a:sysClr val="windowText" lastClr="000000"/>
      </a:dk1>
      <a:lt1>
        <a:sysClr val="window" lastClr="FFFFFF"/>
      </a:lt1>
      <a:dk2>
        <a:srgbClr val="2D3847"/>
      </a:dk2>
      <a:lt2>
        <a:srgbClr val="E7E6E6"/>
      </a:lt2>
      <a:accent1>
        <a:srgbClr val="066DCA"/>
      </a:accent1>
      <a:accent2>
        <a:srgbClr val="00A4E6"/>
      </a:accent2>
      <a:accent3>
        <a:srgbClr val="00B0D3"/>
      </a:accent3>
      <a:accent4>
        <a:srgbClr val="3ABFC4"/>
      </a:accent4>
      <a:accent5>
        <a:srgbClr val="21C0D7"/>
      </a:accent5>
      <a:accent6>
        <a:srgbClr val="55D4FA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ONLYOFFICE/7.5.1.23</Application>
  <DocSecurity>0</DocSecurity>
  <PresentationFormat>Geniş ekran</PresentationFormat>
  <Paragraphs>0</Paragraphs>
  <Slides>12</Slides>
  <Notes>12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long island</dc:creator>
  <cp:keywords/>
  <dc:description/>
  <dc:identifier/>
  <dc:language/>
  <cp:lastModifiedBy/>
  <cp:revision>1773</cp:revision>
  <dcterms:created xsi:type="dcterms:W3CDTF">2014-08-19T19:13:57Z</dcterms:created>
  <dcterms:modified xsi:type="dcterms:W3CDTF">2023-12-12T14:35:02Z</dcterms:modified>
  <cp:category/>
  <cp:contentStatus/>
  <cp:version/>
</cp:coreProperties>
</file>